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2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61" r:id="rId2"/>
    <p:sldId id="259" r:id="rId3"/>
    <p:sldId id="260" r:id="rId4"/>
    <p:sldId id="294" r:id="rId5"/>
    <p:sldId id="295" r:id="rId6"/>
    <p:sldId id="322" r:id="rId7"/>
    <p:sldId id="325" r:id="rId8"/>
    <p:sldId id="323" r:id="rId9"/>
    <p:sldId id="380" r:id="rId10"/>
    <p:sldId id="296" r:id="rId11"/>
    <p:sldId id="297" r:id="rId12"/>
    <p:sldId id="385" r:id="rId13"/>
    <p:sldId id="386" r:id="rId14"/>
    <p:sldId id="266" r:id="rId15"/>
    <p:sldId id="381" r:id="rId16"/>
    <p:sldId id="382" r:id="rId17"/>
    <p:sldId id="321" r:id="rId18"/>
    <p:sldId id="353" r:id="rId19"/>
    <p:sldId id="383" r:id="rId20"/>
    <p:sldId id="384" r:id="rId21"/>
    <p:sldId id="269" r:id="rId22"/>
    <p:sldId id="355" r:id="rId23"/>
    <p:sldId id="379" r:id="rId24"/>
    <p:sldId id="479" r:id="rId25"/>
    <p:sldId id="418" r:id="rId26"/>
    <p:sldId id="440" r:id="rId27"/>
    <p:sldId id="267" r:id="rId28"/>
    <p:sldId id="480" r:id="rId29"/>
    <p:sldId id="441" r:id="rId30"/>
    <p:sldId id="463" r:id="rId31"/>
    <p:sldId id="464" r:id="rId32"/>
    <p:sldId id="268" r:id="rId33"/>
    <p:sldId id="275" r:id="rId34"/>
    <p:sldId id="468" r:id="rId35"/>
    <p:sldId id="469" r:id="rId36"/>
    <p:sldId id="470" r:id="rId37"/>
    <p:sldId id="471" r:id="rId38"/>
    <p:sldId id="472" r:id="rId39"/>
    <p:sldId id="473" r:id="rId40"/>
    <p:sldId id="474" r:id="rId41"/>
    <p:sldId id="475" r:id="rId42"/>
    <p:sldId id="476" r:id="rId43"/>
    <p:sldId id="477" r:id="rId44"/>
    <p:sldId id="478" r:id="rId45"/>
    <p:sldId id="465" r:id="rId46"/>
    <p:sldId id="466" r:id="rId47"/>
    <p:sldId id="481" r:id="rId48"/>
    <p:sldId id="270" r:id="rId49"/>
    <p:sldId id="265" r:id="rId50"/>
  </p:sldIdLst>
  <p:sldSz cx="12192000" cy="6858000"/>
  <p:notesSz cx="6858000" cy="9144000"/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5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先刚 余" initials="先刚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F39900"/>
    <a:srgbClr val="AEA499"/>
    <a:srgbClr val="595959"/>
    <a:srgbClr val="FEF7EB"/>
    <a:srgbClr val="E7ECF0"/>
    <a:srgbClr val="2C85C3"/>
    <a:srgbClr val="F3F8FC"/>
    <a:srgbClr val="006EBB"/>
    <a:srgbClr val="FEA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6318" autoAdjust="0"/>
  </p:normalViewPr>
  <p:slideViewPr>
    <p:cSldViewPr snapToGrid="0">
      <p:cViewPr varScale="1">
        <p:scale>
          <a:sx n="55" d="100"/>
          <a:sy n="55" d="100"/>
        </p:scale>
        <p:origin x="658" y="5"/>
      </p:cViewPr>
      <p:guideLst>
        <p:guide orient="horz" pos="2159"/>
        <p:guide pos="38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AC7B1-0413-4358-99AC-0C6E12F45BB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478AB-46AF-41C8-B889-21F330B8A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8408-2F7C-4FED-92F1-0740F2631AE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8408-2F7C-4FED-92F1-0740F2631AE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8408-2F7C-4FED-92F1-0740F2631AE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8408-2F7C-4FED-92F1-0740F2631AE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534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27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981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576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86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7040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321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31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31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F6036-E835-44CB-A25A-34C755DFD5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56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136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932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5648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64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30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1897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336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>
            <a:extLst>
              <a:ext uri="{FF2B5EF4-FFF2-40B4-BE49-F238E27FC236}">
                <a16:creationId xmlns:a16="http://schemas.microsoft.com/office/drawing/2014/main" id="{0E3AEE36-AEF7-4F1D-8B3E-1D747A082D4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备注占位符 2">
            <a:extLst>
              <a:ext uri="{FF2B5EF4-FFF2-40B4-BE49-F238E27FC236}">
                <a16:creationId xmlns:a16="http://schemas.microsoft.com/office/drawing/2014/main" id="{695F1FB5-A52D-47C4-A439-EFBCB6E1D6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63" name="灯片编号占位符 3">
            <a:extLst>
              <a:ext uri="{FF2B5EF4-FFF2-40B4-BE49-F238E27FC236}">
                <a16:creationId xmlns:a16="http://schemas.microsoft.com/office/drawing/2014/main" id="{2E013B46-DBF4-4E44-A03D-4AACB6CC38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31A7053-E9BB-4646-B2A6-D7BCD2C86BE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8408-2F7C-4FED-92F1-0740F2631AE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569041" y="182011"/>
            <a:ext cx="13251416" cy="6802772"/>
            <a:chOff x="-569041" y="182011"/>
            <a:chExt cx="13251416" cy="680277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-569041" y="182011"/>
              <a:ext cx="1330343" cy="1323975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3949464" y="259544"/>
              <a:ext cx="4293071" cy="461665"/>
              <a:chOff x="3890766" y="382334"/>
              <a:chExt cx="4293071" cy="461665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272424" y="382334"/>
                <a:ext cx="36471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F39900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企业</a:t>
                </a:r>
                <a:r>
                  <a:rPr lang="zh-CN" altLang="en-US" sz="2400" spc="300" dirty="0">
                    <a:solidFill>
                      <a:srgbClr val="595959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团队管理</a:t>
                </a:r>
                <a:r>
                  <a:rPr kumimoji="0" lang="zh-CN" altLang="en-US" sz="2400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培训模板</a:t>
                </a:r>
                <a:endParaRPr kumimoji="0" lang="zh-CN" altLang="en-US" sz="2400" i="0" u="none" strike="noStrike" kern="1200" cap="none" spc="300" normalizeH="0" baseline="0" noProof="0" dirty="0">
                  <a:ln>
                    <a:noFill/>
                  </a:ln>
                  <a:solidFill>
                    <a:srgbClr val="595959"/>
                  </a:solidFill>
                  <a:effectLst>
                    <a:reflection blurRad="6350" stA="28000" endPos="25000" dist="60007" dir="5400000" sy="-100000" algn="bl" rotWithShape="0"/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7831646" y="495769"/>
                <a:ext cx="352191" cy="234794"/>
                <a:chOff x="5682343" y="1959429"/>
                <a:chExt cx="1828800" cy="1219200"/>
              </a:xfrm>
              <a:solidFill>
                <a:srgbClr val="E7ECF0"/>
              </a:solidFill>
            </p:grpSpPr>
            <p:sp>
              <p:nvSpPr>
                <p:cNvPr id="11" name="箭头: V 形 10"/>
                <p:cNvSpPr/>
                <p:nvPr/>
              </p:nvSpPr>
              <p:spPr>
                <a:xfrm>
                  <a:off x="56823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箭头: V 形 11"/>
                <p:cNvSpPr/>
                <p:nvPr/>
              </p:nvSpPr>
              <p:spPr>
                <a:xfrm>
                  <a:off x="62919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3890766" y="495769"/>
                <a:ext cx="352191" cy="234794"/>
                <a:chOff x="5682343" y="1959429"/>
                <a:chExt cx="1828800" cy="1219200"/>
              </a:xfrm>
              <a:solidFill>
                <a:srgbClr val="E7ECF0"/>
              </a:solidFill>
            </p:grpSpPr>
            <p:sp>
              <p:nvSpPr>
                <p:cNvPr id="9" name="箭头: V 形 8"/>
                <p:cNvSpPr/>
                <p:nvPr/>
              </p:nvSpPr>
              <p:spPr>
                <a:xfrm>
                  <a:off x="56823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箭头: V 形 9"/>
                <p:cNvSpPr/>
                <p:nvPr/>
              </p:nvSpPr>
              <p:spPr>
                <a:xfrm>
                  <a:off x="62919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1393294" y="5924550"/>
              <a:ext cx="1289081" cy="10602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69B351C-3B07-4BA7-A335-8C6274F9C41C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5A0AE27-3747-4785-B3DB-383084DBF8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49062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569041" y="182011"/>
            <a:ext cx="13251416" cy="6802772"/>
            <a:chOff x="-569041" y="182011"/>
            <a:chExt cx="13251416" cy="680277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4" cstate="screen"/>
            <a:srcRect/>
            <a:stretch>
              <a:fillRect/>
            </a:stretch>
          </p:blipFill>
          <p:spPr>
            <a:xfrm>
              <a:off x="-569041" y="182011"/>
              <a:ext cx="1330343" cy="1323975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3949464" y="259544"/>
              <a:ext cx="4293071" cy="461665"/>
              <a:chOff x="3890766" y="382334"/>
              <a:chExt cx="4293071" cy="461665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272424" y="382334"/>
                <a:ext cx="36471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F39900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企业</a:t>
                </a:r>
                <a:r>
                  <a:rPr lang="zh-CN" altLang="en-US" sz="2400" spc="300" dirty="0">
                    <a:solidFill>
                      <a:srgbClr val="595959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团队管理</a:t>
                </a:r>
                <a:r>
                  <a:rPr kumimoji="0" lang="zh-CN" altLang="en-US" sz="2400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培训模板</a:t>
                </a:r>
                <a:endParaRPr kumimoji="0" lang="zh-CN" altLang="en-US" sz="2400" i="0" u="none" strike="noStrike" kern="1200" cap="none" spc="300" normalizeH="0" baseline="0" noProof="0" dirty="0">
                  <a:ln>
                    <a:noFill/>
                  </a:ln>
                  <a:solidFill>
                    <a:srgbClr val="595959"/>
                  </a:solidFill>
                  <a:effectLst>
                    <a:reflection blurRad="6350" stA="28000" endPos="25000" dist="60007" dir="5400000" sy="-100000" algn="bl" rotWithShape="0"/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7831646" y="495769"/>
                <a:ext cx="352191" cy="234794"/>
                <a:chOff x="5682343" y="1959429"/>
                <a:chExt cx="1828800" cy="1219200"/>
              </a:xfrm>
              <a:solidFill>
                <a:srgbClr val="E7ECF0"/>
              </a:solidFill>
            </p:grpSpPr>
            <p:sp>
              <p:nvSpPr>
                <p:cNvPr id="11" name="箭头: V 形 10"/>
                <p:cNvSpPr/>
                <p:nvPr/>
              </p:nvSpPr>
              <p:spPr>
                <a:xfrm>
                  <a:off x="56823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箭头: V 形 11"/>
                <p:cNvSpPr/>
                <p:nvPr/>
              </p:nvSpPr>
              <p:spPr>
                <a:xfrm>
                  <a:off x="62919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3890766" y="495769"/>
                <a:ext cx="352191" cy="234794"/>
                <a:chOff x="5682343" y="1959429"/>
                <a:chExt cx="1828800" cy="1219200"/>
              </a:xfrm>
              <a:solidFill>
                <a:srgbClr val="E7ECF0"/>
              </a:solidFill>
            </p:grpSpPr>
            <p:sp>
              <p:nvSpPr>
                <p:cNvPr id="9" name="箭头: V 形 8"/>
                <p:cNvSpPr/>
                <p:nvPr/>
              </p:nvSpPr>
              <p:spPr>
                <a:xfrm>
                  <a:off x="56823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箭头: V 形 9"/>
                <p:cNvSpPr/>
                <p:nvPr/>
              </p:nvSpPr>
              <p:spPr>
                <a:xfrm>
                  <a:off x="62919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5" cstate="screen"/>
            <a:srcRect/>
            <a:stretch>
              <a:fillRect/>
            </a:stretch>
          </p:blipFill>
          <p:spPr>
            <a:xfrm>
              <a:off x="11393294" y="5924550"/>
              <a:ext cx="1289081" cy="106023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jpeg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8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72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jp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9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 rot="5784443" flipV="1">
            <a:off x="4825127" y="115398"/>
            <a:ext cx="2530867" cy="6215743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3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618764" y="644792"/>
            <a:ext cx="4994669" cy="5225586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411943">
            <a:off x="3929688" y="1033398"/>
            <a:ext cx="4425407" cy="45882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18720" y="2048375"/>
            <a:ext cx="5534351" cy="2185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-316775" y="3289391"/>
            <a:ext cx="658387" cy="6661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6948761" y="4900165"/>
            <a:ext cx="2944201" cy="21887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8507759" y="-815071"/>
            <a:ext cx="3243833" cy="32283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 cstate="screen"/>
          <a:srcRect/>
          <a:stretch>
            <a:fillRect/>
          </a:stretch>
        </p:blipFill>
        <p:spPr>
          <a:xfrm rot="19695365">
            <a:off x="1982894" y="4920555"/>
            <a:ext cx="1579401" cy="1456694"/>
          </a:xfrm>
          <a:prstGeom prst="rect">
            <a:avLst/>
          </a:prstGeom>
        </p:spPr>
      </p:pic>
      <p:sp>
        <p:nvSpPr>
          <p:cNvPr id="14" name="图文框 13"/>
          <p:cNvSpPr/>
          <p:nvPr/>
        </p:nvSpPr>
        <p:spPr>
          <a:xfrm rot="2700000" flipV="1">
            <a:off x="10679830" y="3215452"/>
            <a:ext cx="509506" cy="509506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9" cstate="screen"/>
          <a:srcRect/>
          <a:stretch>
            <a:fillRect/>
          </a:stretch>
        </p:blipFill>
        <p:spPr>
          <a:xfrm>
            <a:off x="-91280" y="225969"/>
            <a:ext cx="1715750" cy="1275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0" cstate="screen"/>
          <a:srcRect/>
          <a:stretch>
            <a:fillRect/>
          </a:stretch>
        </p:blipFill>
        <p:spPr>
          <a:xfrm>
            <a:off x="-153472" y="4900164"/>
            <a:ext cx="1987847" cy="21887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1" cstate="screen"/>
          <a:srcRect/>
          <a:stretch>
            <a:fillRect/>
          </a:stretch>
        </p:blipFill>
        <p:spPr>
          <a:xfrm>
            <a:off x="10699083" y="5766161"/>
            <a:ext cx="470998" cy="47654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2318632" y="-1081096"/>
            <a:ext cx="1815289" cy="183665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3" cstate="screen"/>
          <a:srcRect/>
          <a:stretch>
            <a:fillRect/>
          </a:stretch>
        </p:blipFill>
        <p:spPr>
          <a:xfrm>
            <a:off x="8274078" y="343681"/>
            <a:ext cx="1855598" cy="152617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4" cstate="screen"/>
          <a:srcRect/>
          <a:stretch>
            <a:fillRect/>
          </a:stretch>
        </p:blipFill>
        <p:spPr>
          <a:xfrm>
            <a:off x="4556613" y="6394195"/>
            <a:ext cx="686627" cy="69471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773148" y="3462633"/>
            <a:ext cx="46858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30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cs typeface="+mn-ea"/>
                <a:sym typeface="+mn-lt"/>
              </a:rPr>
              <a:t>电商</a:t>
            </a:r>
            <a:r>
              <a:rPr kumimoji="0" lang="en-US" altLang="zh-CN" sz="2400" i="0" u="none" strike="noStrike" kern="1200" cap="none" spc="30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cs typeface="+mn-ea"/>
                <a:sym typeface="+mn-lt"/>
              </a:rPr>
              <a:t>11701</a:t>
            </a:r>
            <a:r>
              <a:rPr kumimoji="0" lang="zh-CN" altLang="en-US" sz="2400" i="0" u="none" strike="noStrike" kern="1200" cap="none" spc="30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cs typeface="+mn-ea"/>
                <a:sym typeface="+mn-lt"/>
              </a:rPr>
              <a:t>班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30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cs typeface="+mn-ea"/>
                <a:sym typeface="+mn-lt"/>
              </a:rPr>
              <a:t>小组成员：</a:t>
            </a:r>
            <a:r>
              <a:rPr lang="zh-CN" altLang="en-US" sz="2400" spc="30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cs typeface="+mn-ea"/>
                <a:sym typeface="+mn-lt"/>
              </a:rPr>
              <a:t>余先刚，胡远辉，</a:t>
            </a:r>
            <a:endParaRPr lang="en-US" altLang="zh-CN" sz="2400" spc="30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spc="30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cs typeface="+mn-ea"/>
                <a:sym typeface="+mn-lt"/>
              </a:rPr>
              <a:t>李晓雅，李岳</a:t>
            </a:r>
          </a:p>
        </p:txBody>
      </p:sp>
      <p:sp>
        <p:nvSpPr>
          <p:cNvPr id="8" name="矩形 7"/>
          <p:cNvSpPr/>
          <p:nvPr/>
        </p:nvSpPr>
        <p:spPr>
          <a:xfrm>
            <a:off x="2726913" y="2104034"/>
            <a:ext cx="67449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rgbClr val="595959"/>
                </a:solidFill>
                <a:cs typeface="+mn-ea"/>
                <a:sym typeface="+mn-lt"/>
              </a:rPr>
              <a:t>   </a:t>
            </a:r>
            <a:r>
              <a:rPr lang="zh-CN" altLang="en-US" sz="3600" dirty="0">
                <a:solidFill>
                  <a:srgbClr val="595959"/>
                </a:solidFill>
                <a:cs typeface="+mn-ea"/>
                <a:sym typeface="+mn-lt"/>
              </a:rPr>
              <a:t>关于英雄联盟匹配与评分机制</a:t>
            </a:r>
            <a:endParaRPr lang="en-US" altLang="zh-CN" sz="3600" dirty="0">
              <a:solidFill>
                <a:srgbClr val="595959"/>
              </a:solidFill>
              <a:cs typeface="+mn-ea"/>
              <a:sym typeface="+mn-lt"/>
            </a:endParaRPr>
          </a:p>
          <a:p>
            <a:r>
              <a:rPr lang="zh-CN" altLang="en-US" sz="3600" dirty="0">
                <a:solidFill>
                  <a:srgbClr val="595959"/>
                </a:solidFill>
                <a:cs typeface="+mn-ea"/>
                <a:sym typeface="+mn-lt"/>
              </a:rPr>
              <a:t>     的数据库、设计与实现分析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7" grpId="0" animBg="1"/>
      <p:bldP spid="14" grpId="0" animBg="1"/>
      <p:bldP spid="21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 rot="5400000" flipV="1">
            <a:off x="5099957" y="606614"/>
            <a:ext cx="1992085" cy="56447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868504" y="1098521"/>
            <a:ext cx="4454992" cy="4660958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145794" y="1445694"/>
            <a:ext cx="3947239" cy="40925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846" y="436801"/>
            <a:ext cx="148492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-569490" y="1303217"/>
            <a:ext cx="1987847" cy="2188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97429" y="2769324"/>
            <a:ext cx="5796280" cy="1445260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关于系统数据流程图、</a:t>
            </a:r>
          </a:p>
          <a:p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数据字典和主要</a:t>
            </a:r>
            <a:r>
              <a:rPr lang="en-US" altLang="zh-CN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42333" y="4988009"/>
            <a:ext cx="2075496" cy="15429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504" y="288520"/>
            <a:ext cx="4556760" cy="411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B0191E-41CF-4682-8425-21E8CC125C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9" y="501652"/>
            <a:ext cx="2656115" cy="199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  <p:bldP spid="5" grpId="0"/>
      <p:bldP spid="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5" y="-214953"/>
            <a:ext cx="11295816" cy="793356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1160434" y="5076875"/>
            <a:ext cx="493170" cy="186179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1" y="3907070"/>
            <a:ext cx="2432903" cy="2390758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 flipV="1">
            <a:off x="433034" y="5849603"/>
            <a:ext cx="185244" cy="106153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817">
            <a:off x="-227710" y="5216599"/>
            <a:ext cx="1321486" cy="129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70213" y="76615"/>
            <a:ext cx="8071440" cy="769441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en-US" altLang="zh-CN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3.1 </a:t>
            </a:r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系统数据流程图</a:t>
            </a:r>
            <a:r>
              <a:rPr lang="en-US" altLang="zh-CN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关联图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684" y="1431203"/>
            <a:ext cx="6956199" cy="441840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8" y="-242662"/>
            <a:ext cx="11295816" cy="793356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1160434" y="5076875"/>
            <a:ext cx="493170" cy="186179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1" y="3907070"/>
            <a:ext cx="2432903" cy="2390758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 flipV="1">
            <a:off x="433034" y="5849603"/>
            <a:ext cx="185244" cy="106153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817">
            <a:off x="-227710" y="5216599"/>
            <a:ext cx="1321486" cy="129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77724" y="149268"/>
            <a:ext cx="8071440" cy="769441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en-US" altLang="zh-CN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3.1 </a:t>
            </a:r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系统数据流程图</a:t>
            </a:r>
            <a:r>
              <a:rPr lang="en-US" altLang="zh-CN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顶层图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298" y="1428603"/>
            <a:ext cx="6775755" cy="433220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8" y="-242662"/>
            <a:ext cx="11295816" cy="793356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1160434" y="5076875"/>
            <a:ext cx="493170" cy="186179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1" y="3907070"/>
            <a:ext cx="2432903" cy="2390758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 flipV="1">
            <a:off x="433034" y="5849603"/>
            <a:ext cx="185244" cy="106153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817">
            <a:off x="-227710" y="5216599"/>
            <a:ext cx="1321486" cy="129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08171" y="113560"/>
            <a:ext cx="7563289" cy="584775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en-US" altLang="zh-CN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3.1 </a:t>
            </a:r>
            <a:r>
              <a: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系统数据流程图</a:t>
            </a:r>
            <a:r>
              <a:rPr lang="en-US" altLang="zh-CN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32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第一层数据流图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F00C70-4CE8-4C81-AEE3-70A1B5E3D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684" y="1054557"/>
            <a:ext cx="7365776" cy="5022015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4322895" y="1655895"/>
            <a:ext cx="3546209" cy="3546209"/>
          </a:xfrm>
          <a:prstGeom prst="diamond">
            <a:avLst/>
          </a:prstGeom>
          <a:solidFill>
            <a:srgbClr val="F6F6F6"/>
          </a:solidFill>
          <a:ln w="76200"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2859574">
            <a:off x="6816923" y="1464743"/>
            <a:ext cx="2009277" cy="16525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0" y="1543050"/>
            <a:ext cx="3575628" cy="379545"/>
            <a:chOff x="1476375" y="371475"/>
            <a:chExt cx="2512534" cy="266700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1476375" y="504825"/>
              <a:ext cx="2379111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3722209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8131947" y="2422198"/>
            <a:ext cx="3891812" cy="411106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ct val="30000"/>
              </a:spcBef>
              <a:buClrTx/>
              <a:buSzTx/>
              <a:buNone/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数据结构编号：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DS01-01</a:t>
            </a:r>
            <a:endParaRPr lang="zh-CN" altLang="en-US" sz="1600" spc="300" dirty="0">
              <a:solidFill>
                <a:srgbClr val="464646"/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Tx/>
              <a:buSzTx/>
              <a:buNone/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数据结构名称：用户情况标识</a:t>
            </a:r>
            <a:endParaRPr lang="en-US" altLang="zh-CN" sz="1600" spc="300" dirty="0">
              <a:solidFill>
                <a:srgbClr val="464646"/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Tx/>
              <a:buSzTx/>
              <a:buNone/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简述：通过几个特征属性标识一个用户</a:t>
            </a:r>
            <a:endParaRPr lang="en-US" altLang="zh-CN" sz="1600" spc="300" dirty="0">
              <a:solidFill>
                <a:srgbClr val="464646"/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Tx/>
              <a:buSzTx/>
              <a:buNone/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组成：用户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id+</a:t>
            </a: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性别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+</a:t>
            </a: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年龄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+</a:t>
            </a: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胜率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+</a:t>
            </a: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平均</a:t>
            </a:r>
            <a:r>
              <a:rPr lang="en-US" altLang="zh-CN" sz="1600" spc="300" dirty="0" err="1">
                <a:solidFill>
                  <a:srgbClr val="464646"/>
                </a:solidFill>
                <a:cs typeface="+mn-ea"/>
                <a:sym typeface="+mn-lt"/>
              </a:rPr>
              <a:t>kda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+</a:t>
            </a: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段位等体现玩家实力水平的信息</a:t>
            </a:r>
          </a:p>
          <a:p>
            <a:pPr algn="l">
              <a:lnSpc>
                <a:spcPct val="150000"/>
              </a:lnSpc>
              <a:spcBef>
                <a:spcPct val="30000"/>
              </a:spcBef>
              <a:buClrTx/>
              <a:buSzTx/>
              <a:buNone/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相关数据流：游戏匹配列表、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credit</a:t>
            </a: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信誉分表、玩家对局记录表</a:t>
            </a:r>
            <a:endParaRPr lang="en-US" altLang="zh-CN" sz="1600" spc="300" dirty="0">
              <a:solidFill>
                <a:srgbClr val="464646"/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Tx/>
              <a:buSzTx/>
              <a:buNone/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相关处理逻辑：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p1-p3</a:t>
            </a:r>
            <a:endParaRPr lang="zh-CN" altLang="en-US" sz="1600" spc="3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76688" y="2522947"/>
            <a:ext cx="3407269" cy="2559868"/>
            <a:chOff x="3499628" y="4297319"/>
            <a:chExt cx="3407269" cy="2559868"/>
          </a:xfrm>
        </p:grpSpPr>
        <p:sp>
          <p:nvSpPr>
            <p:cNvPr id="30" name="矩形 29"/>
            <p:cNvSpPr/>
            <p:nvPr/>
          </p:nvSpPr>
          <p:spPr>
            <a:xfrm>
              <a:off x="3832285" y="4297319"/>
              <a:ext cx="3074612" cy="25598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数据项编号：</a:t>
              </a:r>
              <a:r>
                <a:rPr lang="en-US" altLang="zh-CN" sz="1600" spc="300" dirty="0">
                  <a:solidFill>
                    <a:srgbClr val="464646"/>
                  </a:solidFill>
                  <a:cs typeface="+mn-ea"/>
                  <a:sym typeface="+mn-lt"/>
                </a:rPr>
                <a:t>D01-01</a:t>
              </a:r>
              <a:endParaRPr lang="zh-CN" altLang="en-US" sz="1600" spc="300" dirty="0">
                <a:solidFill>
                  <a:srgbClr val="464646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数据项名称：用户编号</a:t>
              </a:r>
            </a:p>
            <a:p>
              <a:pPr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数据项别名：</a:t>
              </a:r>
              <a:r>
                <a:rPr lang="en-US" altLang="zh-CN" sz="1600" spc="300" dirty="0">
                  <a:solidFill>
                    <a:srgbClr val="464646"/>
                  </a:solidFill>
                  <a:cs typeface="+mn-ea"/>
                  <a:sym typeface="+mn-lt"/>
                </a:rPr>
                <a:t>uid</a:t>
              </a:r>
              <a:endParaRPr lang="zh-CN" altLang="en-US" sz="1600" spc="300" dirty="0">
                <a:solidFill>
                  <a:srgbClr val="464646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数据项含义说明：标识用户注册的代码</a:t>
              </a:r>
            </a:p>
            <a:p>
              <a:pPr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数据类型和长度：</a:t>
              </a:r>
              <a:r>
                <a:rPr lang="en-US" altLang="zh-CN" sz="1600" spc="300" dirty="0">
                  <a:solidFill>
                    <a:srgbClr val="464646"/>
                  </a:solidFill>
                  <a:cs typeface="+mn-ea"/>
                  <a:sym typeface="+mn-lt"/>
                </a:rPr>
                <a:t>int(</a:t>
              </a: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自增</a:t>
              </a:r>
              <a:r>
                <a:rPr lang="en-US" altLang="zh-CN" sz="1600" spc="300" dirty="0">
                  <a:solidFill>
                    <a:srgbClr val="464646"/>
                  </a:solidFill>
                  <a:cs typeface="+mn-ea"/>
                  <a:sym typeface="+mn-lt"/>
                </a:rPr>
                <a:t>)</a:t>
              </a:r>
              <a:endParaRPr lang="zh-CN" altLang="en-US" sz="1600" spc="300" dirty="0">
                <a:solidFill>
                  <a:srgbClr val="464646"/>
                </a:solidFill>
                <a:cs typeface="+mn-ea"/>
                <a:sym typeface="+mn-lt"/>
              </a:endParaRPr>
            </a:p>
          </p:txBody>
        </p:sp>
        <p:sp>
          <p:nvSpPr>
            <p:cNvPr id="35" name="play-button_88011"/>
            <p:cNvSpPr>
              <a:spLocks noChangeAspect="1"/>
            </p:cNvSpPr>
            <p:nvPr/>
          </p:nvSpPr>
          <p:spPr bwMode="auto">
            <a:xfrm>
              <a:off x="3499628" y="4514546"/>
              <a:ext cx="332657" cy="332718"/>
            </a:xfrm>
            <a:custGeom>
              <a:avLst/>
              <a:gdLst>
                <a:gd name="connsiteX0" fmla="*/ 56750 w 607390"/>
                <a:gd name="connsiteY0" fmla="*/ 456490 h 607501"/>
                <a:gd name="connsiteX1" fmla="*/ 56750 w 607390"/>
                <a:gd name="connsiteY1" fmla="*/ 523646 h 607501"/>
                <a:gd name="connsiteX2" fmla="*/ 113641 w 607390"/>
                <a:gd name="connsiteY2" fmla="*/ 531360 h 607501"/>
                <a:gd name="connsiteX3" fmla="*/ 102008 w 607390"/>
                <a:gd name="connsiteY3" fmla="*/ 519744 h 607501"/>
                <a:gd name="connsiteX4" fmla="*/ 56750 w 607390"/>
                <a:gd name="connsiteY4" fmla="*/ 456490 h 607501"/>
                <a:gd name="connsiteX5" fmla="*/ 534959 w 607390"/>
                <a:gd name="connsiteY5" fmla="*/ 262916 h 607501"/>
                <a:gd name="connsiteX6" fmla="*/ 412180 w 607390"/>
                <a:gd name="connsiteY6" fmla="*/ 404943 h 607501"/>
                <a:gd name="connsiteX7" fmla="*/ 405728 w 607390"/>
                <a:gd name="connsiteY7" fmla="*/ 411386 h 607501"/>
                <a:gd name="connsiteX8" fmla="*/ 408364 w 607390"/>
                <a:gd name="connsiteY8" fmla="*/ 429446 h 607501"/>
                <a:gd name="connsiteX9" fmla="*/ 356653 w 607390"/>
                <a:gd name="connsiteY9" fmla="*/ 479722 h 607501"/>
                <a:gd name="connsiteX10" fmla="*/ 332115 w 607390"/>
                <a:gd name="connsiteY10" fmla="*/ 473279 h 607501"/>
                <a:gd name="connsiteX11" fmla="*/ 227422 w 607390"/>
                <a:gd name="connsiteY11" fmla="*/ 541706 h 607501"/>
                <a:gd name="connsiteX12" fmla="*/ 303670 w 607390"/>
                <a:gd name="connsiteY12" fmla="*/ 555954 h 607501"/>
                <a:gd name="connsiteX13" fmla="*/ 308850 w 607390"/>
                <a:gd name="connsiteY13" fmla="*/ 555954 h 607501"/>
                <a:gd name="connsiteX14" fmla="*/ 544047 w 607390"/>
                <a:gd name="connsiteY14" fmla="*/ 327440 h 607501"/>
                <a:gd name="connsiteX15" fmla="*/ 534959 w 607390"/>
                <a:gd name="connsiteY15" fmla="*/ 262916 h 607501"/>
                <a:gd name="connsiteX16" fmla="*/ 285541 w 607390"/>
                <a:gd name="connsiteY16" fmla="*/ 154471 h 607501"/>
                <a:gd name="connsiteX17" fmla="*/ 337195 w 607390"/>
                <a:gd name="connsiteY17" fmla="*/ 206090 h 607501"/>
                <a:gd name="connsiteX18" fmla="*/ 285541 w 607390"/>
                <a:gd name="connsiteY18" fmla="*/ 257709 h 607501"/>
                <a:gd name="connsiteX19" fmla="*/ 233887 w 607390"/>
                <a:gd name="connsiteY19" fmla="*/ 206090 h 607501"/>
                <a:gd name="connsiteX20" fmla="*/ 285541 w 607390"/>
                <a:gd name="connsiteY20" fmla="*/ 154471 h 607501"/>
                <a:gd name="connsiteX21" fmla="*/ 308850 w 607390"/>
                <a:gd name="connsiteY21" fmla="*/ 88672 h 607501"/>
                <a:gd name="connsiteX22" fmla="*/ 73563 w 607390"/>
                <a:gd name="connsiteY22" fmla="*/ 318456 h 607501"/>
                <a:gd name="connsiteX23" fmla="*/ 138178 w 607390"/>
                <a:gd name="connsiteY23" fmla="*/ 484895 h 607501"/>
                <a:gd name="connsiteX24" fmla="*/ 171804 w 607390"/>
                <a:gd name="connsiteY24" fmla="*/ 513301 h 607501"/>
                <a:gd name="connsiteX25" fmla="*/ 306215 w 607390"/>
                <a:gd name="connsiteY25" fmla="*/ 429446 h 607501"/>
                <a:gd name="connsiteX26" fmla="*/ 306215 w 607390"/>
                <a:gd name="connsiteY26" fmla="*/ 426814 h 607501"/>
                <a:gd name="connsiteX27" fmla="*/ 357925 w 607390"/>
                <a:gd name="connsiteY27" fmla="*/ 376537 h 607501"/>
                <a:gd name="connsiteX28" fmla="*/ 367013 w 607390"/>
                <a:gd name="connsiteY28" fmla="*/ 377808 h 607501"/>
                <a:gd name="connsiteX29" fmla="*/ 376010 w 607390"/>
                <a:gd name="connsiteY29" fmla="*/ 368733 h 607501"/>
                <a:gd name="connsiteX30" fmla="*/ 511694 w 607390"/>
                <a:gd name="connsiteY30" fmla="*/ 203564 h 607501"/>
                <a:gd name="connsiteX31" fmla="*/ 479431 w 607390"/>
                <a:gd name="connsiteY31" fmla="*/ 161001 h 607501"/>
                <a:gd name="connsiteX32" fmla="*/ 313940 w 607390"/>
                <a:gd name="connsiteY32" fmla="*/ 88672 h 607501"/>
                <a:gd name="connsiteX33" fmla="*/ 308850 w 607390"/>
                <a:gd name="connsiteY33" fmla="*/ 88672 h 607501"/>
                <a:gd name="connsiteX34" fmla="*/ 508195 w 607390"/>
                <a:gd name="connsiteY34" fmla="*/ 50783 h 607501"/>
                <a:gd name="connsiteX35" fmla="*/ 438081 w 607390"/>
                <a:gd name="connsiteY35" fmla="*/ 69341 h 607501"/>
                <a:gd name="connsiteX36" fmla="*/ 515602 w 607390"/>
                <a:gd name="connsiteY36" fmla="*/ 126152 h 607501"/>
                <a:gd name="connsiteX37" fmla="*/ 537594 w 607390"/>
                <a:gd name="connsiteY37" fmla="*/ 153196 h 607501"/>
                <a:gd name="connsiteX38" fmla="*/ 554407 w 607390"/>
                <a:gd name="connsiteY38" fmla="*/ 89942 h 607501"/>
                <a:gd name="connsiteX39" fmla="*/ 545319 w 607390"/>
                <a:gd name="connsiteY39" fmla="*/ 60266 h 607501"/>
                <a:gd name="connsiteX40" fmla="*/ 508195 w 607390"/>
                <a:gd name="connsiteY40" fmla="*/ 50783 h 607501"/>
                <a:gd name="connsiteX41" fmla="*/ 500572 w 607390"/>
                <a:gd name="connsiteY41" fmla="*/ 756 h 607501"/>
                <a:gd name="connsiteX42" fmla="*/ 584125 w 607390"/>
                <a:gd name="connsiteY42" fmla="*/ 25418 h 607501"/>
                <a:gd name="connsiteX43" fmla="*/ 607390 w 607390"/>
                <a:gd name="connsiteY43" fmla="*/ 91303 h 607501"/>
                <a:gd name="connsiteX44" fmla="*/ 569857 w 607390"/>
                <a:gd name="connsiteY44" fmla="*/ 207466 h 607501"/>
                <a:gd name="connsiteX45" fmla="*/ 594485 w 607390"/>
                <a:gd name="connsiteY45" fmla="*/ 328711 h 607501"/>
                <a:gd name="connsiteX46" fmla="*/ 308850 w 607390"/>
                <a:gd name="connsiteY46" fmla="*/ 607501 h 607501"/>
                <a:gd name="connsiteX47" fmla="*/ 302307 w 607390"/>
                <a:gd name="connsiteY47" fmla="*/ 607501 h 607501"/>
                <a:gd name="connsiteX48" fmla="*/ 165351 w 607390"/>
                <a:gd name="connsiteY48" fmla="*/ 568841 h 607501"/>
                <a:gd name="connsiteX49" fmla="*/ 90376 w 607390"/>
                <a:gd name="connsiteY49" fmla="*/ 584269 h 607501"/>
                <a:gd name="connsiteX50" fmla="*/ 21852 w 607390"/>
                <a:gd name="connsiteY50" fmla="*/ 558495 h 607501"/>
                <a:gd name="connsiteX51" fmla="*/ 30940 w 607390"/>
                <a:gd name="connsiteY51" fmla="*/ 388154 h 607501"/>
                <a:gd name="connsiteX52" fmla="*/ 23125 w 607390"/>
                <a:gd name="connsiteY52" fmla="*/ 317095 h 607501"/>
                <a:gd name="connsiteX53" fmla="*/ 308850 w 607390"/>
                <a:gd name="connsiteY53" fmla="*/ 38304 h 607501"/>
                <a:gd name="connsiteX54" fmla="*/ 315303 w 607390"/>
                <a:gd name="connsiteY54" fmla="*/ 38304 h 607501"/>
                <a:gd name="connsiteX55" fmla="*/ 373466 w 607390"/>
                <a:gd name="connsiteY55" fmla="*/ 44838 h 607501"/>
                <a:gd name="connsiteX56" fmla="*/ 500572 w 607390"/>
                <a:gd name="connsiteY56" fmla="*/ 756 h 60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07390" h="607501">
                  <a:moveTo>
                    <a:pt x="56750" y="456490"/>
                  </a:moveTo>
                  <a:cubicBezTo>
                    <a:pt x="46390" y="487527"/>
                    <a:pt x="46390" y="512030"/>
                    <a:pt x="56750" y="523646"/>
                  </a:cubicBezTo>
                  <a:cubicBezTo>
                    <a:pt x="67110" y="533992"/>
                    <a:pt x="86468" y="536533"/>
                    <a:pt x="113641" y="531360"/>
                  </a:cubicBezTo>
                  <a:lnTo>
                    <a:pt x="102008" y="519744"/>
                  </a:lnTo>
                  <a:cubicBezTo>
                    <a:pt x="83923" y="500414"/>
                    <a:pt x="68383" y="479722"/>
                    <a:pt x="56750" y="456490"/>
                  </a:cubicBezTo>
                  <a:close/>
                  <a:moveTo>
                    <a:pt x="534959" y="262916"/>
                  </a:moveTo>
                  <a:cubicBezTo>
                    <a:pt x="502697" y="309381"/>
                    <a:pt x="461346" y="358478"/>
                    <a:pt x="412180" y="404943"/>
                  </a:cubicBezTo>
                  <a:lnTo>
                    <a:pt x="405728" y="411386"/>
                  </a:lnTo>
                  <a:cubicBezTo>
                    <a:pt x="407000" y="416559"/>
                    <a:pt x="408364" y="423002"/>
                    <a:pt x="408364" y="429446"/>
                  </a:cubicBezTo>
                  <a:cubicBezTo>
                    <a:pt x="407000" y="456490"/>
                    <a:pt x="383735" y="479722"/>
                    <a:pt x="356653" y="479722"/>
                  </a:cubicBezTo>
                  <a:cubicBezTo>
                    <a:pt x="347565" y="479722"/>
                    <a:pt x="339840" y="477181"/>
                    <a:pt x="332115" y="473279"/>
                  </a:cubicBezTo>
                  <a:cubicBezTo>
                    <a:pt x="297218" y="500414"/>
                    <a:pt x="262320" y="523646"/>
                    <a:pt x="227422" y="541706"/>
                  </a:cubicBezTo>
                  <a:cubicBezTo>
                    <a:pt x="251960" y="550781"/>
                    <a:pt x="277769" y="555954"/>
                    <a:pt x="303670" y="555954"/>
                  </a:cubicBezTo>
                  <a:lnTo>
                    <a:pt x="308850" y="555954"/>
                  </a:lnTo>
                  <a:cubicBezTo>
                    <a:pt x="435446" y="555954"/>
                    <a:pt x="541502" y="453949"/>
                    <a:pt x="544047" y="327440"/>
                  </a:cubicBezTo>
                  <a:cubicBezTo>
                    <a:pt x="544047" y="305569"/>
                    <a:pt x="541502" y="283607"/>
                    <a:pt x="534959" y="262916"/>
                  </a:cubicBezTo>
                  <a:close/>
                  <a:moveTo>
                    <a:pt x="285541" y="154471"/>
                  </a:moveTo>
                  <a:cubicBezTo>
                    <a:pt x="314069" y="154471"/>
                    <a:pt x="337195" y="177582"/>
                    <a:pt x="337195" y="206090"/>
                  </a:cubicBezTo>
                  <a:cubicBezTo>
                    <a:pt x="337195" y="234598"/>
                    <a:pt x="314069" y="257709"/>
                    <a:pt x="285541" y="257709"/>
                  </a:cubicBezTo>
                  <a:cubicBezTo>
                    <a:pt x="257013" y="257709"/>
                    <a:pt x="233887" y="234598"/>
                    <a:pt x="233887" y="206090"/>
                  </a:cubicBezTo>
                  <a:cubicBezTo>
                    <a:pt x="233887" y="177582"/>
                    <a:pt x="257013" y="154471"/>
                    <a:pt x="285541" y="154471"/>
                  </a:cubicBezTo>
                  <a:close/>
                  <a:moveTo>
                    <a:pt x="308850" y="88672"/>
                  </a:moveTo>
                  <a:cubicBezTo>
                    <a:pt x="182164" y="88672"/>
                    <a:pt x="76198" y="190677"/>
                    <a:pt x="73563" y="318456"/>
                  </a:cubicBezTo>
                  <a:cubicBezTo>
                    <a:pt x="72291" y="380349"/>
                    <a:pt x="95556" y="439791"/>
                    <a:pt x="138178" y="484895"/>
                  </a:cubicBezTo>
                  <a:cubicBezTo>
                    <a:pt x="148539" y="495241"/>
                    <a:pt x="160171" y="504316"/>
                    <a:pt x="171804" y="513301"/>
                  </a:cubicBezTo>
                  <a:cubicBezTo>
                    <a:pt x="210609" y="495241"/>
                    <a:pt x="257140" y="468106"/>
                    <a:pt x="306215" y="429446"/>
                  </a:cubicBezTo>
                  <a:lnTo>
                    <a:pt x="306215" y="426814"/>
                  </a:lnTo>
                  <a:cubicBezTo>
                    <a:pt x="307487" y="398409"/>
                    <a:pt x="330752" y="376537"/>
                    <a:pt x="357925" y="376537"/>
                  </a:cubicBezTo>
                  <a:cubicBezTo>
                    <a:pt x="361833" y="376537"/>
                    <a:pt x="364378" y="377808"/>
                    <a:pt x="367013" y="377808"/>
                  </a:cubicBezTo>
                  <a:cubicBezTo>
                    <a:pt x="369558" y="375176"/>
                    <a:pt x="372103" y="371364"/>
                    <a:pt x="376010" y="368733"/>
                  </a:cubicBezTo>
                  <a:cubicBezTo>
                    <a:pt x="432901" y="314554"/>
                    <a:pt x="479431" y="256472"/>
                    <a:pt x="511694" y="203564"/>
                  </a:cubicBezTo>
                  <a:cubicBezTo>
                    <a:pt x="502697" y="189316"/>
                    <a:pt x="492336" y="173888"/>
                    <a:pt x="479431" y="161001"/>
                  </a:cubicBezTo>
                  <a:cubicBezTo>
                    <a:pt x="435446" y="115807"/>
                    <a:pt x="377283" y="89942"/>
                    <a:pt x="313940" y="88672"/>
                  </a:cubicBezTo>
                  <a:cubicBezTo>
                    <a:pt x="312667" y="89942"/>
                    <a:pt x="311395" y="88672"/>
                    <a:pt x="308850" y="88672"/>
                  </a:cubicBezTo>
                  <a:close/>
                  <a:moveTo>
                    <a:pt x="508195" y="50783"/>
                  </a:moveTo>
                  <a:cubicBezTo>
                    <a:pt x="490110" y="51917"/>
                    <a:pt x="466527" y="57725"/>
                    <a:pt x="438081" y="69341"/>
                  </a:cubicBezTo>
                  <a:cubicBezTo>
                    <a:pt x="466527" y="83499"/>
                    <a:pt x="492336" y="102920"/>
                    <a:pt x="515602" y="126152"/>
                  </a:cubicBezTo>
                  <a:cubicBezTo>
                    <a:pt x="523326" y="135137"/>
                    <a:pt x="531142" y="144212"/>
                    <a:pt x="537594" y="153196"/>
                  </a:cubicBezTo>
                  <a:cubicBezTo>
                    <a:pt x="547955" y="128693"/>
                    <a:pt x="554407" y="108002"/>
                    <a:pt x="554407" y="89942"/>
                  </a:cubicBezTo>
                  <a:cubicBezTo>
                    <a:pt x="554407" y="77055"/>
                    <a:pt x="551772" y="66710"/>
                    <a:pt x="545319" y="60266"/>
                  </a:cubicBezTo>
                  <a:cubicBezTo>
                    <a:pt x="538866" y="53188"/>
                    <a:pt x="526280" y="49648"/>
                    <a:pt x="508195" y="50783"/>
                  </a:cubicBezTo>
                  <a:close/>
                  <a:moveTo>
                    <a:pt x="500572" y="756"/>
                  </a:moveTo>
                  <a:cubicBezTo>
                    <a:pt x="536594" y="-2647"/>
                    <a:pt x="565358" y="5407"/>
                    <a:pt x="584125" y="25418"/>
                  </a:cubicBezTo>
                  <a:cubicBezTo>
                    <a:pt x="599665" y="42207"/>
                    <a:pt x="607390" y="64169"/>
                    <a:pt x="607390" y="91303"/>
                  </a:cubicBezTo>
                  <a:cubicBezTo>
                    <a:pt x="607390" y="124791"/>
                    <a:pt x="593122" y="164813"/>
                    <a:pt x="569857" y="207466"/>
                  </a:cubicBezTo>
                  <a:cubicBezTo>
                    <a:pt x="586669" y="244856"/>
                    <a:pt x="595757" y="286148"/>
                    <a:pt x="594485" y="328711"/>
                  </a:cubicBezTo>
                  <a:cubicBezTo>
                    <a:pt x="591850" y="482354"/>
                    <a:pt x="463891" y="607501"/>
                    <a:pt x="308850" y="607501"/>
                  </a:cubicBezTo>
                  <a:lnTo>
                    <a:pt x="302307" y="607501"/>
                  </a:lnTo>
                  <a:cubicBezTo>
                    <a:pt x="253232" y="606231"/>
                    <a:pt x="206702" y="592073"/>
                    <a:pt x="165351" y="568841"/>
                  </a:cubicBezTo>
                  <a:cubicBezTo>
                    <a:pt x="138178" y="579187"/>
                    <a:pt x="113641" y="584269"/>
                    <a:pt x="90376" y="584269"/>
                  </a:cubicBezTo>
                  <a:cubicBezTo>
                    <a:pt x="63203" y="584269"/>
                    <a:pt x="39937" y="576555"/>
                    <a:pt x="21852" y="558495"/>
                  </a:cubicBezTo>
                  <a:cubicBezTo>
                    <a:pt x="-10410" y="524917"/>
                    <a:pt x="-6593" y="465565"/>
                    <a:pt x="30940" y="388154"/>
                  </a:cubicBezTo>
                  <a:cubicBezTo>
                    <a:pt x="24488" y="364921"/>
                    <a:pt x="21852" y="341689"/>
                    <a:pt x="23125" y="317095"/>
                  </a:cubicBezTo>
                  <a:cubicBezTo>
                    <a:pt x="27032" y="163542"/>
                    <a:pt x="154991" y="38304"/>
                    <a:pt x="308850" y="38304"/>
                  </a:cubicBezTo>
                  <a:lnTo>
                    <a:pt x="315303" y="38304"/>
                  </a:lnTo>
                  <a:cubicBezTo>
                    <a:pt x="335932" y="38304"/>
                    <a:pt x="355381" y="40936"/>
                    <a:pt x="373466" y="44838"/>
                  </a:cubicBezTo>
                  <a:cubicBezTo>
                    <a:pt x="421269" y="19020"/>
                    <a:pt x="464550" y="4159"/>
                    <a:pt x="500572" y="756"/>
                  </a:cubicBezTo>
                  <a:close/>
                </a:path>
              </a:pathLst>
            </a:custGeom>
            <a:solidFill>
              <a:srgbClr val="F39900"/>
            </a:solidFill>
            <a:ln>
              <a:noFill/>
            </a:ln>
            <a:effectLst>
              <a:outerShdw blurRad="444500" sx="101000" sy="101000" algn="ctr" rotWithShape="0">
                <a:schemeClr val="bg1">
                  <a:lumMod val="75000"/>
                  <a:alpha val="9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7500"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8637956" y="1446382"/>
            <a:ext cx="470998" cy="4765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445" y="236855"/>
            <a:ext cx="4556760" cy="411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55924" y="310604"/>
            <a:ext cx="5160387" cy="769441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en-US" altLang="zh-CN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3.2 </a:t>
            </a:r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系统数据字典一</a:t>
            </a:r>
          </a:p>
        </p:txBody>
      </p:sp>
      <p:sp>
        <p:nvSpPr>
          <p:cNvPr id="3" name="矩形 2"/>
          <p:cNvSpPr/>
          <p:nvPr/>
        </p:nvSpPr>
        <p:spPr>
          <a:xfrm>
            <a:off x="1199497" y="1890919"/>
            <a:ext cx="298446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数据项描述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例一：用户数据项描述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51307" y="1759082"/>
            <a:ext cx="30059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数据结构描述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例二：用户数据结构描述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4322895" y="1655895"/>
            <a:ext cx="3546209" cy="3546209"/>
          </a:xfrm>
          <a:prstGeom prst="diamond">
            <a:avLst/>
          </a:prstGeom>
          <a:solidFill>
            <a:srgbClr val="F6F6F6"/>
          </a:solidFill>
          <a:ln w="76200"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2859574">
            <a:off x="6816923" y="1464743"/>
            <a:ext cx="2009277" cy="16525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0" y="1543050"/>
            <a:ext cx="3575628" cy="379545"/>
            <a:chOff x="1476375" y="371475"/>
            <a:chExt cx="2512534" cy="266700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1476375" y="504825"/>
              <a:ext cx="2379111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3722209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8244282" y="2422198"/>
            <a:ext cx="3167906" cy="36742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ct val="30000"/>
              </a:spcBef>
              <a:buClrTx/>
              <a:buSzTx/>
              <a:buNone/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数据存储编号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:D3</a:t>
            </a:r>
          </a:p>
          <a:p>
            <a:pPr algn="l">
              <a:lnSpc>
                <a:spcPct val="150000"/>
              </a:lnSpc>
              <a:spcBef>
                <a:spcPct val="30000"/>
              </a:spcBef>
              <a:buClrTx/>
              <a:buSzTx/>
              <a:buNone/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数据存储名称：对局记录</a:t>
            </a:r>
            <a:endParaRPr lang="en-US" altLang="zh-CN" sz="1600" spc="300" dirty="0">
              <a:solidFill>
                <a:srgbClr val="46464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简述：存储玩家对局后的游戏结果和相关对局信息，</a:t>
            </a:r>
            <a:endParaRPr lang="en-US" altLang="zh-CN" sz="1600" spc="300" dirty="0">
              <a:solidFill>
                <a:srgbClr val="46464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数据存储组成：比如单局游戏杀人数，助攻数，输出伤害，死亡数以及经济等</a:t>
            </a:r>
            <a:endParaRPr lang="en-US" altLang="zh-CN" sz="1600" spc="300" dirty="0">
              <a:solidFill>
                <a:srgbClr val="464646"/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Tx/>
              <a:buSzTx/>
              <a:buNone/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关键字：对局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id</a:t>
            </a: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，用户标识和日期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76688" y="2522947"/>
            <a:ext cx="3407269" cy="3741730"/>
            <a:chOff x="3499628" y="4297319"/>
            <a:chExt cx="3407269" cy="3741730"/>
          </a:xfrm>
        </p:grpSpPr>
        <p:sp>
          <p:nvSpPr>
            <p:cNvPr id="30" name="矩形 29"/>
            <p:cNvSpPr/>
            <p:nvPr/>
          </p:nvSpPr>
          <p:spPr>
            <a:xfrm>
              <a:off x="3832285" y="4297319"/>
              <a:ext cx="3074612" cy="3741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数据流编号：</a:t>
              </a:r>
              <a:r>
                <a:rPr lang="en-US" altLang="zh-CN" sz="1600" spc="300" dirty="0">
                  <a:solidFill>
                    <a:srgbClr val="464646"/>
                  </a:solidFill>
                  <a:cs typeface="+mn-ea"/>
                  <a:sym typeface="+mn-lt"/>
                </a:rPr>
                <a:t>DF07-01</a:t>
              </a:r>
              <a:endParaRPr lang="zh-CN" altLang="en-US" sz="1600" spc="300" dirty="0">
                <a:solidFill>
                  <a:srgbClr val="464646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数据流名称：用户信息流</a:t>
              </a:r>
            </a:p>
            <a:p>
              <a:pPr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数据流来源：申请对局的玩家信息表</a:t>
              </a:r>
              <a:endParaRPr lang="en-US" altLang="zh-CN" sz="1600" spc="300" dirty="0">
                <a:solidFill>
                  <a:srgbClr val="464646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信息去向：用户匹配记录列表和和玩家对战记录列表</a:t>
              </a:r>
            </a:p>
            <a:p>
              <a:pPr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数据流量：</a:t>
              </a:r>
              <a:r>
                <a:rPr lang="en-US" altLang="zh-CN" sz="1600" spc="300" dirty="0">
                  <a:solidFill>
                    <a:srgbClr val="464646"/>
                  </a:solidFill>
                  <a:cs typeface="+mn-ea"/>
                  <a:sym typeface="+mn-lt"/>
                </a:rPr>
                <a:t>100</a:t>
              </a: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万份</a:t>
              </a:r>
              <a:r>
                <a:rPr lang="en-US" altLang="zh-CN" sz="1600" spc="300" dirty="0">
                  <a:solidFill>
                    <a:srgbClr val="464646"/>
                  </a:solidFill>
                  <a:cs typeface="+mn-ea"/>
                  <a:sym typeface="+mn-lt"/>
                </a:rPr>
                <a:t>/</a:t>
              </a: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天</a:t>
              </a:r>
              <a:endParaRPr lang="en-US" altLang="zh-CN" sz="1600" spc="300" dirty="0">
                <a:solidFill>
                  <a:srgbClr val="464646"/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高峰期流量：</a:t>
              </a:r>
              <a:r>
                <a:rPr lang="en-US" altLang="zh-CN" sz="1600" spc="300" dirty="0">
                  <a:solidFill>
                    <a:srgbClr val="464646"/>
                  </a:solidFill>
                  <a:cs typeface="+mn-ea"/>
                  <a:sym typeface="+mn-lt"/>
                </a:rPr>
                <a:t>200</a:t>
              </a: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万份</a:t>
              </a:r>
              <a:r>
                <a:rPr lang="en-US" altLang="zh-CN" sz="1600" spc="300" dirty="0">
                  <a:solidFill>
                    <a:srgbClr val="464646"/>
                  </a:solidFill>
                  <a:cs typeface="+mn-ea"/>
                  <a:sym typeface="+mn-lt"/>
                </a:rPr>
                <a:t>/</a:t>
              </a:r>
              <a:r>
                <a:rPr lang="zh-CN" altLang="en-US" sz="1600" spc="300" dirty="0">
                  <a:solidFill>
                    <a:srgbClr val="464646"/>
                  </a:solidFill>
                  <a:cs typeface="+mn-ea"/>
                  <a:sym typeface="+mn-lt"/>
                </a:rPr>
                <a:t>天</a:t>
              </a:r>
            </a:p>
          </p:txBody>
        </p:sp>
        <p:sp>
          <p:nvSpPr>
            <p:cNvPr id="35" name="play-button_88011"/>
            <p:cNvSpPr>
              <a:spLocks noChangeAspect="1"/>
            </p:cNvSpPr>
            <p:nvPr/>
          </p:nvSpPr>
          <p:spPr bwMode="auto">
            <a:xfrm>
              <a:off x="3499628" y="4514546"/>
              <a:ext cx="332657" cy="332718"/>
            </a:xfrm>
            <a:custGeom>
              <a:avLst/>
              <a:gdLst>
                <a:gd name="connsiteX0" fmla="*/ 56750 w 607390"/>
                <a:gd name="connsiteY0" fmla="*/ 456490 h 607501"/>
                <a:gd name="connsiteX1" fmla="*/ 56750 w 607390"/>
                <a:gd name="connsiteY1" fmla="*/ 523646 h 607501"/>
                <a:gd name="connsiteX2" fmla="*/ 113641 w 607390"/>
                <a:gd name="connsiteY2" fmla="*/ 531360 h 607501"/>
                <a:gd name="connsiteX3" fmla="*/ 102008 w 607390"/>
                <a:gd name="connsiteY3" fmla="*/ 519744 h 607501"/>
                <a:gd name="connsiteX4" fmla="*/ 56750 w 607390"/>
                <a:gd name="connsiteY4" fmla="*/ 456490 h 607501"/>
                <a:gd name="connsiteX5" fmla="*/ 534959 w 607390"/>
                <a:gd name="connsiteY5" fmla="*/ 262916 h 607501"/>
                <a:gd name="connsiteX6" fmla="*/ 412180 w 607390"/>
                <a:gd name="connsiteY6" fmla="*/ 404943 h 607501"/>
                <a:gd name="connsiteX7" fmla="*/ 405728 w 607390"/>
                <a:gd name="connsiteY7" fmla="*/ 411386 h 607501"/>
                <a:gd name="connsiteX8" fmla="*/ 408364 w 607390"/>
                <a:gd name="connsiteY8" fmla="*/ 429446 h 607501"/>
                <a:gd name="connsiteX9" fmla="*/ 356653 w 607390"/>
                <a:gd name="connsiteY9" fmla="*/ 479722 h 607501"/>
                <a:gd name="connsiteX10" fmla="*/ 332115 w 607390"/>
                <a:gd name="connsiteY10" fmla="*/ 473279 h 607501"/>
                <a:gd name="connsiteX11" fmla="*/ 227422 w 607390"/>
                <a:gd name="connsiteY11" fmla="*/ 541706 h 607501"/>
                <a:gd name="connsiteX12" fmla="*/ 303670 w 607390"/>
                <a:gd name="connsiteY12" fmla="*/ 555954 h 607501"/>
                <a:gd name="connsiteX13" fmla="*/ 308850 w 607390"/>
                <a:gd name="connsiteY13" fmla="*/ 555954 h 607501"/>
                <a:gd name="connsiteX14" fmla="*/ 544047 w 607390"/>
                <a:gd name="connsiteY14" fmla="*/ 327440 h 607501"/>
                <a:gd name="connsiteX15" fmla="*/ 534959 w 607390"/>
                <a:gd name="connsiteY15" fmla="*/ 262916 h 607501"/>
                <a:gd name="connsiteX16" fmla="*/ 285541 w 607390"/>
                <a:gd name="connsiteY16" fmla="*/ 154471 h 607501"/>
                <a:gd name="connsiteX17" fmla="*/ 337195 w 607390"/>
                <a:gd name="connsiteY17" fmla="*/ 206090 h 607501"/>
                <a:gd name="connsiteX18" fmla="*/ 285541 w 607390"/>
                <a:gd name="connsiteY18" fmla="*/ 257709 h 607501"/>
                <a:gd name="connsiteX19" fmla="*/ 233887 w 607390"/>
                <a:gd name="connsiteY19" fmla="*/ 206090 h 607501"/>
                <a:gd name="connsiteX20" fmla="*/ 285541 w 607390"/>
                <a:gd name="connsiteY20" fmla="*/ 154471 h 607501"/>
                <a:gd name="connsiteX21" fmla="*/ 308850 w 607390"/>
                <a:gd name="connsiteY21" fmla="*/ 88672 h 607501"/>
                <a:gd name="connsiteX22" fmla="*/ 73563 w 607390"/>
                <a:gd name="connsiteY22" fmla="*/ 318456 h 607501"/>
                <a:gd name="connsiteX23" fmla="*/ 138178 w 607390"/>
                <a:gd name="connsiteY23" fmla="*/ 484895 h 607501"/>
                <a:gd name="connsiteX24" fmla="*/ 171804 w 607390"/>
                <a:gd name="connsiteY24" fmla="*/ 513301 h 607501"/>
                <a:gd name="connsiteX25" fmla="*/ 306215 w 607390"/>
                <a:gd name="connsiteY25" fmla="*/ 429446 h 607501"/>
                <a:gd name="connsiteX26" fmla="*/ 306215 w 607390"/>
                <a:gd name="connsiteY26" fmla="*/ 426814 h 607501"/>
                <a:gd name="connsiteX27" fmla="*/ 357925 w 607390"/>
                <a:gd name="connsiteY27" fmla="*/ 376537 h 607501"/>
                <a:gd name="connsiteX28" fmla="*/ 367013 w 607390"/>
                <a:gd name="connsiteY28" fmla="*/ 377808 h 607501"/>
                <a:gd name="connsiteX29" fmla="*/ 376010 w 607390"/>
                <a:gd name="connsiteY29" fmla="*/ 368733 h 607501"/>
                <a:gd name="connsiteX30" fmla="*/ 511694 w 607390"/>
                <a:gd name="connsiteY30" fmla="*/ 203564 h 607501"/>
                <a:gd name="connsiteX31" fmla="*/ 479431 w 607390"/>
                <a:gd name="connsiteY31" fmla="*/ 161001 h 607501"/>
                <a:gd name="connsiteX32" fmla="*/ 313940 w 607390"/>
                <a:gd name="connsiteY32" fmla="*/ 88672 h 607501"/>
                <a:gd name="connsiteX33" fmla="*/ 308850 w 607390"/>
                <a:gd name="connsiteY33" fmla="*/ 88672 h 607501"/>
                <a:gd name="connsiteX34" fmla="*/ 508195 w 607390"/>
                <a:gd name="connsiteY34" fmla="*/ 50783 h 607501"/>
                <a:gd name="connsiteX35" fmla="*/ 438081 w 607390"/>
                <a:gd name="connsiteY35" fmla="*/ 69341 h 607501"/>
                <a:gd name="connsiteX36" fmla="*/ 515602 w 607390"/>
                <a:gd name="connsiteY36" fmla="*/ 126152 h 607501"/>
                <a:gd name="connsiteX37" fmla="*/ 537594 w 607390"/>
                <a:gd name="connsiteY37" fmla="*/ 153196 h 607501"/>
                <a:gd name="connsiteX38" fmla="*/ 554407 w 607390"/>
                <a:gd name="connsiteY38" fmla="*/ 89942 h 607501"/>
                <a:gd name="connsiteX39" fmla="*/ 545319 w 607390"/>
                <a:gd name="connsiteY39" fmla="*/ 60266 h 607501"/>
                <a:gd name="connsiteX40" fmla="*/ 508195 w 607390"/>
                <a:gd name="connsiteY40" fmla="*/ 50783 h 607501"/>
                <a:gd name="connsiteX41" fmla="*/ 500572 w 607390"/>
                <a:gd name="connsiteY41" fmla="*/ 756 h 607501"/>
                <a:gd name="connsiteX42" fmla="*/ 584125 w 607390"/>
                <a:gd name="connsiteY42" fmla="*/ 25418 h 607501"/>
                <a:gd name="connsiteX43" fmla="*/ 607390 w 607390"/>
                <a:gd name="connsiteY43" fmla="*/ 91303 h 607501"/>
                <a:gd name="connsiteX44" fmla="*/ 569857 w 607390"/>
                <a:gd name="connsiteY44" fmla="*/ 207466 h 607501"/>
                <a:gd name="connsiteX45" fmla="*/ 594485 w 607390"/>
                <a:gd name="connsiteY45" fmla="*/ 328711 h 607501"/>
                <a:gd name="connsiteX46" fmla="*/ 308850 w 607390"/>
                <a:gd name="connsiteY46" fmla="*/ 607501 h 607501"/>
                <a:gd name="connsiteX47" fmla="*/ 302307 w 607390"/>
                <a:gd name="connsiteY47" fmla="*/ 607501 h 607501"/>
                <a:gd name="connsiteX48" fmla="*/ 165351 w 607390"/>
                <a:gd name="connsiteY48" fmla="*/ 568841 h 607501"/>
                <a:gd name="connsiteX49" fmla="*/ 90376 w 607390"/>
                <a:gd name="connsiteY49" fmla="*/ 584269 h 607501"/>
                <a:gd name="connsiteX50" fmla="*/ 21852 w 607390"/>
                <a:gd name="connsiteY50" fmla="*/ 558495 h 607501"/>
                <a:gd name="connsiteX51" fmla="*/ 30940 w 607390"/>
                <a:gd name="connsiteY51" fmla="*/ 388154 h 607501"/>
                <a:gd name="connsiteX52" fmla="*/ 23125 w 607390"/>
                <a:gd name="connsiteY52" fmla="*/ 317095 h 607501"/>
                <a:gd name="connsiteX53" fmla="*/ 308850 w 607390"/>
                <a:gd name="connsiteY53" fmla="*/ 38304 h 607501"/>
                <a:gd name="connsiteX54" fmla="*/ 315303 w 607390"/>
                <a:gd name="connsiteY54" fmla="*/ 38304 h 607501"/>
                <a:gd name="connsiteX55" fmla="*/ 373466 w 607390"/>
                <a:gd name="connsiteY55" fmla="*/ 44838 h 607501"/>
                <a:gd name="connsiteX56" fmla="*/ 500572 w 607390"/>
                <a:gd name="connsiteY56" fmla="*/ 756 h 60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07390" h="607501">
                  <a:moveTo>
                    <a:pt x="56750" y="456490"/>
                  </a:moveTo>
                  <a:cubicBezTo>
                    <a:pt x="46390" y="487527"/>
                    <a:pt x="46390" y="512030"/>
                    <a:pt x="56750" y="523646"/>
                  </a:cubicBezTo>
                  <a:cubicBezTo>
                    <a:pt x="67110" y="533992"/>
                    <a:pt x="86468" y="536533"/>
                    <a:pt x="113641" y="531360"/>
                  </a:cubicBezTo>
                  <a:lnTo>
                    <a:pt x="102008" y="519744"/>
                  </a:lnTo>
                  <a:cubicBezTo>
                    <a:pt x="83923" y="500414"/>
                    <a:pt x="68383" y="479722"/>
                    <a:pt x="56750" y="456490"/>
                  </a:cubicBezTo>
                  <a:close/>
                  <a:moveTo>
                    <a:pt x="534959" y="262916"/>
                  </a:moveTo>
                  <a:cubicBezTo>
                    <a:pt x="502697" y="309381"/>
                    <a:pt x="461346" y="358478"/>
                    <a:pt x="412180" y="404943"/>
                  </a:cubicBezTo>
                  <a:lnTo>
                    <a:pt x="405728" y="411386"/>
                  </a:lnTo>
                  <a:cubicBezTo>
                    <a:pt x="407000" y="416559"/>
                    <a:pt x="408364" y="423002"/>
                    <a:pt x="408364" y="429446"/>
                  </a:cubicBezTo>
                  <a:cubicBezTo>
                    <a:pt x="407000" y="456490"/>
                    <a:pt x="383735" y="479722"/>
                    <a:pt x="356653" y="479722"/>
                  </a:cubicBezTo>
                  <a:cubicBezTo>
                    <a:pt x="347565" y="479722"/>
                    <a:pt x="339840" y="477181"/>
                    <a:pt x="332115" y="473279"/>
                  </a:cubicBezTo>
                  <a:cubicBezTo>
                    <a:pt x="297218" y="500414"/>
                    <a:pt x="262320" y="523646"/>
                    <a:pt x="227422" y="541706"/>
                  </a:cubicBezTo>
                  <a:cubicBezTo>
                    <a:pt x="251960" y="550781"/>
                    <a:pt x="277769" y="555954"/>
                    <a:pt x="303670" y="555954"/>
                  </a:cubicBezTo>
                  <a:lnTo>
                    <a:pt x="308850" y="555954"/>
                  </a:lnTo>
                  <a:cubicBezTo>
                    <a:pt x="435446" y="555954"/>
                    <a:pt x="541502" y="453949"/>
                    <a:pt x="544047" y="327440"/>
                  </a:cubicBezTo>
                  <a:cubicBezTo>
                    <a:pt x="544047" y="305569"/>
                    <a:pt x="541502" y="283607"/>
                    <a:pt x="534959" y="262916"/>
                  </a:cubicBezTo>
                  <a:close/>
                  <a:moveTo>
                    <a:pt x="285541" y="154471"/>
                  </a:moveTo>
                  <a:cubicBezTo>
                    <a:pt x="314069" y="154471"/>
                    <a:pt x="337195" y="177582"/>
                    <a:pt x="337195" y="206090"/>
                  </a:cubicBezTo>
                  <a:cubicBezTo>
                    <a:pt x="337195" y="234598"/>
                    <a:pt x="314069" y="257709"/>
                    <a:pt x="285541" y="257709"/>
                  </a:cubicBezTo>
                  <a:cubicBezTo>
                    <a:pt x="257013" y="257709"/>
                    <a:pt x="233887" y="234598"/>
                    <a:pt x="233887" y="206090"/>
                  </a:cubicBezTo>
                  <a:cubicBezTo>
                    <a:pt x="233887" y="177582"/>
                    <a:pt x="257013" y="154471"/>
                    <a:pt x="285541" y="154471"/>
                  </a:cubicBezTo>
                  <a:close/>
                  <a:moveTo>
                    <a:pt x="308850" y="88672"/>
                  </a:moveTo>
                  <a:cubicBezTo>
                    <a:pt x="182164" y="88672"/>
                    <a:pt x="76198" y="190677"/>
                    <a:pt x="73563" y="318456"/>
                  </a:cubicBezTo>
                  <a:cubicBezTo>
                    <a:pt x="72291" y="380349"/>
                    <a:pt x="95556" y="439791"/>
                    <a:pt x="138178" y="484895"/>
                  </a:cubicBezTo>
                  <a:cubicBezTo>
                    <a:pt x="148539" y="495241"/>
                    <a:pt x="160171" y="504316"/>
                    <a:pt x="171804" y="513301"/>
                  </a:cubicBezTo>
                  <a:cubicBezTo>
                    <a:pt x="210609" y="495241"/>
                    <a:pt x="257140" y="468106"/>
                    <a:pt x="306215" y="429446"/>
                  </a:cubicBezTo>
                  <a:lnTo>
                    <a:pt x="306215" y="426814"/>
                  </a:lnTo>
                  <a:cubicBezTo>
                    <a:pt x="307487" y="398409"/>
                    <a:pt x="330752" y="376537"/>
                    <a:pt x="357925" y="376537"/>
                  </a:cubicBezTo>
                  <a:cubicBezTo>
                    <a:pt x="361833" y="376537"/>
                    <a:pt x="364378" y="377808"/>
                    <a:pt x="367013" y="377808"/>
                  </a:cubicBezTo>
                  <a:cubicBezTo>
                    <a:pt x="369558" y="375176"/>
                    <a:pt x="372103" y="371364"/>
                    <a:pt x="376010" y="368733"/>
                  </a:cubicBezTo>
                  <a:cubicBezTo>
                    <a:pt x="432901" y="314554"/>
                    <a:pt x="479431" y="256472"/>
                    <a:pt x="511694" y="203564"/>
                  </a:cubicBezTo>
                  <a:cubicBezTo>
                    <a:pt x="502697" y="189316"/>
                    <a:pt x="492336" y="173888"/>
                    <a:pt x="479431" y="161001"/>
                  </a:cubicBezTo>
                  <a:cubicBezTo>
                    <a:pt x="435446" y="115807"/>
                    <a:pt x="377283" y="89942"/>
                    <a:pt x="313940" y="88672"/>
                  </a:cubicBezTo>
                  <a:cubicBezTo>
                    <a:pt x="312667" y="89942"/>
                    <a:pt x="311395" y="88672"/>
                    <a:pt x="308850" y="88672"/>
                  </a:cubicBezTo>
                  <a:close/>
                  <a:moveTo>
                    <a:pt x="508195" y="50783"/>
                  </a:moveTo>
                  <a:cubicBezTo>
                    <a:pt x="490110" y="51917"/>
                    <a:pt x="466527" y="57725"/>
                    <a:pt x="438081" y="69341"/>
                  </a:cubicBezTo>
                  <a:cubicBezTo>
                    <a:pt x="466527" y="83499"/>
                    <a:pt x="492336" y="102920"/>
                    <a:pt x="515602" y="126152"/>
                  </a:cubicBezTo>
                  <a:cubicBezTo>
                    <a:pt x="523326" y="135137"/>
                    <a:pt x="531142" y="144212"/>
                    <a:pt x="537594" y="153196"/>
                  </a:cubicBezTo>
                  <a:cubicBezTo>
                    <a:pt x="547955" y="128693"/>
                    <a:pt x="554407" y="108002"/>
                    <a:pt x="554407" y="89942"/>
                  </a:cubicBezTo>
                  <a:cubicBezTo>
                    <a:pt x="554407" y="77055"/>
                    <a:pt x="551772" y="66710"/>
                    <a:pt x="545319" y="60266"/>
                  </a:cubicBezTo>
                  <a:cubicBezTo>
                    <a:pt x="538866" y="53188"/>
                    <a:pt x="526280" y="49648"/>
                    <a:pt x="508195" y="50783"/>
                  </a:cubicBezTo>
                  <a:close/>
                  <a:moveTo>
                    <a:pt x="500572" y="756"/>
                  </a:moveTo>
                  <a:cubicBezTo>
                    <a:pt x="536594" y="-2647"/>
                    <a:pt x="565358" y="5407"/>
                    <a:pt x="584125" y="25418"/>
                  </a:cubicBezTo>
                  <a:cubicBezTo>
                    <a:pt x="599665" y="42207"/>
                    <a:pt x="607390" y="64169"/>
                    <a:pt x="607390" y="91303"/>
                  </a:cubicBezTo>
                  <a:cubicBezTo>
                    <a:pt x="607390" y="124791"/>
                    <a:pt x="593122" y="164813"/>
                    <a:pt x="569857" y="207466"/>
                  </a:cubicBezTo>
                  <a:cubicBezTo>
                    <a:pt x="586669" y="244856"/>
                    <a:pt x="595757" y="286148"/>
                    <a:pt x="594485" y="328711"/>
                  </a:cubicBezTo>
                  <a:cubicBezTo>
                    <a:pt x="591850" y="482354"/>
                    <a:pt x="463891" y="607501"/>
                    <a:pt x="308850" y="607501"/>
                  </a:cubicBezTo>
                  <a:lnTo>
                    <a:pt x="302307" y="607501"/>
                  </a:lnTo>
                  <a:cubicBezTo>
                    <a:pt x="253232" y="606231"/>
                    <a:pt x="206702" y="592073"/>
                    <a:pt x="165351" y="568841"/>
                  </a:cubicBezTo>
                  <a:cubicBezTo>
                    <a:pt x="138178" y="579187"/>
                    <a:pt x="113641" y="584269"/>
                    <a:pt x="90376" y="584269"/>
                  </a:cubicBezTo>
                  <a:cubicBezTo>
                    <a:pt x="63203" y="584269"/>
                    <a:pt x="39937" y="576555"/>
                    <a:pt x="21852" y="558495"/>
                  </a:cubicBezTo>
                  <a:cubicBezTo>
                    <a:pt x="-10410" y="524917"/>
                    <a:pt x="-6593" y="465565"/>
                    <a:pt x="30940" y="388154"/>
                  </a:cubicBezTo>
                  <a:cubicBezTo>
                    <a:pt x="24488" y="364921"/>
                    <a:pt x="21852" y="341689"/>
                    <a:pt x="23125" y="317095"/>
                  </a:cubicBezTo>
                  <a:cubicBezTo>
                    <a:pt x="27032" y="163542"/>
                    <a:pt x="154991" y="38304"/>
                    <a:pt x="308850" y="38304"/>
                  </a:cubicBezTo>
                  <a:lnTo>
                    <a:pt x="315303" y="38304"/>
                  </a:lnTo>
                  <a:cubicBezTo>
                    <a:pt x="335932" y="38304"/>
                    <a:pt x="355381" y="40936"/>
                    <a:pt x="373466" y="44838"/>
                  </a:cubicBezTo>
                  <a:cubicBezTo>
                    <a:pt x="421269" y="19020"/>
                    <a:pt x="464550" y="4159"/>
                    <a:pt x="500572" y="756"/>
                  </a:cubicBezTo>
                  <a:close/>
                </a:path>
              </a:pathLst>
            </a:custGeom>
            <a:solidFill>
              <a:srgbClr val="F39900"/>
            </a:solidFill>
            <a:ln>
              <a:noFill/>
            </a:ln>
            <a:effectLst>
              <a:outerShdw blurRad="444500" sx="101000" sy="101000" algn="ctr" rotWithShape="0">
                <a:schemeClr val="bg1">
                  <a:lumMod val="75000"/>
                  <a:alpha val="9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7500"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8637956" y="1446382"/>
            <a:ext cx="470998" cy="4765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445" y="236855"/>
            <a:ext cx="4556760" cy="411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55924" y="310604"/>
            <a:ext cx="5163593" cy="769441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en-US" altLang="zh-CN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3.2 </a:t>
            </a:r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系统数据字典二</a:t>
            </a:r>
          </a:p>
        </p:txBody>
      </p:sp>
      <p:sp>
        <p:nvSpPr>
          <p:cNvPr id="3" name="矩形 2"/>
          <p:cNvSpPr/>
          <p:nvPr/>
        </p:nvSpPr>
        <p:spPr>
          <a:xfrm>
            <a:off x="430063" y="1890919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数据流描述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例三：用户匹配请求信息流描述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86561" y="1878566"/>
            <a:ext cx="35189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数据存储描述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例二：玩家对局记录列表描述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8762515" y="2233730"/>
            <a:ext cx="226215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处理逻辑描述</a:t>
            </a:r>
            <a:endParaRPr lang="en-US" altLang="zh-C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9258" y="949438"/>
            <a:ext cx="508665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例三：匹配队友和对手的对局处理逻辑描述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396" y="194915"/>
            <a:ext cx="4914647" cy="55630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14019" y="2370547"/>
            <a:ext cx="4128153" cy="418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数据处理逻辑编号：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p2</a:t>
            </a: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数据逻辑名称：玩家组团对战</a:t>
            </a:r>
            <a:endParaRPr lang="en-US" altLang="zh-CN" sz="1600" spc="300" dirty="0">
              <a:solidFill>
                <a:srgbClr val="46464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简述：五个用户组成一个团队，同另外一个五人团队在游戏中对战</a:t>
            </a: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处理：用户发布对战申请，系统为其推荐符合自身实力和段位的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4</a:t>
            </a: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个队友和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5</a:t>
            </a: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个对手</a:t>
            </a:r>
            <a:endParaRPr lang="en-US" altLang="zh-CN" sz="1600" spc="300" dirty="0">
              <a:solidFill>
                <a:srgbClr val="46464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输入：申请对局的玩家信息表</a:t>
            </a:r>
            <a:endParaRPr lang="en-US" altLang="zh-CN" sz="1600" spc="300" dirty="0">
              <a:solidFill>
                <a:srgbClr val="46464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输出：对战列表，</a:t>
            </a:r>
            <a:endParaRPr lang="en-US" altLang="zh-CN" sz="1600" spc="300" dirty="0">
              <a:solidFill>
                <a:srgbClr val="464646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处理频率：每天</a:t>
            </a:r>
            <a:r>
              <a:rPr lang="en-US" altLang="zh-CN" sz="1600" spc="300" dirty="0">
                <a:solidFill>
                  <a:srgbClr val="464646"/>
                </a:solidFill>
                <a:cs typeface="+mn-ea"/>
                <a:sym typeface="+mn-lt"/>
              </a:rPr>
              <a:t>10</a:t>
            </a: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79D7B89-AD79-4CCA-91CE-5AF3ECD46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10" y="4518984"/>
            <a:ext cx="3494428" cy="2187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78" y="309969"/>
            <a:ext cx="9550400" cy="675404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1160434" y="5076875"/>
            <a:ext cx="493170" cy="186179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1" y="3907070"/>
            <a:ext cx="2432903" cy="2390758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 flipV="1">
            <a:off x="433034" y="5849603"/>
            <a:ext cx="185244" cy="106153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3817">
            <a:off x="-227710" y="5216599"/>
            <a:ext cx="1321486" cy="12985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57524" y="309969"/>
            <a:ext cx="3760470" cy="768350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en-US" altLang="zh-CN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3.3 </a:t>
            </a:r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</a:t>
            </a:r>
            <a:r>
              <a:rPr lang="en-US" altLang="zh-CN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图</a:t>
            </a:r>
          </a:p>
        </p:txBody>
      </p:sp>
      <p:sp>
        <p:nvSpPr>
          <p:cNvPr id="13" name="文本框 132"/>
          <p:cNvSpPr txBox="1"/>
          <p:nvPr/>
        </p:nvSpPr>
        <p:spPr>
          <a:xfrm>
            <a:off x="8205470" y="5536565"/>
            <a:ext cx="986155" cy="34163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4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比赛结果</a:t>
            </a:r>
          </a:p>
        </p:txBody>
      </p:sp>
      <p:pic>
        <p:nvPicPr>
          <p:cNvPr id="15" name="图片 14" descr="图片包含 游戏机, 文字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84" y="1710626"/>
            <a:ext cx="7195508" cy="4054778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 rot="5400000" flipV="1">
            <a:off x="5099957" y="606614"/>
            <a:ext cx="1992085" cy="56447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868504" y="1098521"/>
            <a:ext cx="4454992" cy="4660958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145794" y="1445694"/>
            <a:ext cx="3947239" cy="40925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846" y="436801"/>
            <a:ext cx="148492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-569490" y="1303217"/>
            <a:ext cx="1987847" cy="2188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63569" y="3044279"/>
            <a:ext cx="4112260" cy="768350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系统主要数据表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42333" y="4988009"/>
            <a:ext cx="2075496" cy="15429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115" y="257810"/>
            <a:ext cx="4556760" cy="411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73C2F7-A7CF-4521-A508-01284D2A4C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9" y="501652"/>
            <a:ext cx="2656115" cy="199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  <p:bldP spid="5" grpId="0"/>
      <p:bldP spid="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文框 9"/>
          <p:cNvSpPr/>
          <p:nvPr/>
        </p:nvSpPr>
        <p:spPr>
          <a:xfrm rot="5400000" flipV="1">
            <a:off x="1816814" y="596005"/>
            <a:ext cx="1948543" cy="5179765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91393" y="500863"/>
            <a:ext cx="2648168" cy="1085205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56057" y="831047"/>
            <a:ext cx="212966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rgbClr val="F39900"/>
                </a:solidFill>
                <a:cs typeface="+mn-ea"/>
                <a:sym typeface="+mn-lt"/>
              </a:rPr>
              <a:t>FUCTION</a:t>
            </a:r>
            <a:endParaRPr lang="zh-CN" altLang="en-US" sz="2400" b="1" spc="300" dirty="0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180" y="2407528"/>
            <a:ext cx="4072860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该表为</a:t>
            </a:r>
            <a:r>
              <a:rPr lang="zh-CN" altLang="en-US" sz="2400" b="1" dirty="0">
                <a:solidFill>
                  <a:srgbClr val="595959"/>
                </a:solidFill>
                <a:cs typeface="+mn-ea"/>
              </a:rPr>
              <a:t>游戏玩家总表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，包括玩家的段位，总积分胜率，最喜欢的位置和英雄等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509388" y="4036901"/>
            <a:ext cx="2093892" cy="21709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15" y="280670"/>
            <a:ext cx="4556760" cy="4114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47060" y="280670"/>
            <a:ext cx="5086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4.1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游戏玩家总表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2B38EA-3724-493A-AB1E-343160AB9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945" y="1270304"/>
            <a:ext cx="5725359" cy="5562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 bldLvl="0" animBg="1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98179" y="171039"/>
            <a:ext cx="3815071" cy="3429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9842839" y="5071937"/>
            <a:ext cx="2109676" cy="156834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218714" y="409740"/>
            <a:ext cx="734787" cy="489858"/>
            <a:chOff x="5682343" y="1959429"/>
            <a:chExt cx="1828800" cy="1219200"/>
          </a:xfrm>
          <a:solidFill>
            <a:srgbClr val="E7ECF0"/>
          </a:solidFill>
        </p:grpSpPr>
        <p:sp>
          <p:nvSpPr>
            <p:cNvPr id="5" name="箭头: V 形 4"/>
            <p:cNvSpPr/>
            <p:nvPr/>
          </p:nvSpPr>
          <p:spPr>
            <a:xfrm>
              <a:off x="5682343" y="1959429"/>
              <a:ext cx="1219200" cy="1219200"/>
            </a:xfrm>
            <a:prstGeom prst="chevron">
              <a:avLst>
                <a:gd name="adj" fmla="val 785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" name="箭头: V 形 5"/>
            <p:cNvSpPr/>
            <p:nvPr/>
          </p:nvSpPr>
          <p:spPr>
            <a:xfrm>
              <a:off x="6291943" y="1959429"/>
              <a:ext cx="1219200" cy="1219200"/>
            </a:xfrm>
            <a:prstGeom prst="chevron">
              <a:avLst>
                <a:gd name="adj" fmla="val 785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252857" y="40974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39900"/>
                </a:solidFill>
                <a:cs typeface="+mn-ea"/>
                <a:sym typeface="+mn-lt"/>
              </a:rPr>
              <a:t>CONTENTS</a:t>
            </a:r>
            <a:endParaRPr lang="zh-CN" altLang="en-US" sz="3200" b="1" dirty="0">
              <a:solidFill>
                <a:srgbClr val="F39900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947841" y="635708"/>
            <a:ext cx="4121966" cy="923330"/>
            <a:chOff x="2048046" y="2025723"/>
            <a:chExt cx="4121966" cy="923330"/>
          </a:xfrm>
        </p:grpSpPr>
        <p:sp>
          <p:nvSpPr>
            <p:cNvPr id="9" name="文本框 8"/>
            <p:cNvSpPr txBox="1"/>
            <p:nvPr/>
          </p:nvSpPr>
          <p:spPr>
            <a:xfrm>
              <a:off x="3143219" y="2269796"/>
              <a:ext cx="2019300" cy="4603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1C235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rgbClr val="F39900"/>
                  </a:solidFill>
                  <a:latin typeface="+mn-lt"/>
                  <a:ea typeface="+mn-ea"/>
                  <a:cs typeface="+mn-ea"/>
                  <a:sym typeface="+mn-lt"/>
                </a:rPr>
                <a:t>系统需求分析</a:t>
              </a:r>
            </a:p>
          </p:txBody>
        </p:sp>
        <p:sp>
          <p:nvSpPr>
            <p:cNvPr id="15" name="矩形 14"/>
            <p:cNvSpPr/>
            <p:nvPr/>
          </p:nvSpPr>
          <p:spPr>
            <a:xfrm rot="5400000" flipV="1">
              <a:off x="4091937" y="763097"/>
              <a:ext cx="707567" cy="3448583"/>
            </a:xfrm>
            <a:prstGeom prst="rect">
              <a:avLst/>
            </a:prstGeom>
            <a:noFill/>
            <a:ln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399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048046" y="2025723"/>
              <a:ext cx="14849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01.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062345" y="2967990"/>
            <a:ext cx="6017895" cy="922020"/>
            <a:chOff x="828001" y="3179102"/>
            <a:chExt cx="5662999" cy="922060"/>
          </a:xfrm>
        </p:grpSpPr>
        <p:sp>
          <p:nvSpPr>
            <p:cNvPr id="10" name="文本框 9"/>
            <p:cNvSpPr txBox="1"/>
            <p:nvPr/>
          </p:nvSpPr>
          <p:spPr>
            <a:xfrm>
              <a:off x="1804065" y="3426767"/>
              <a:ext cx="4686935" cy="46039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1C235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rgbClr val="F39900"/>
                  </a:solidFill>
                  <a:latin typeface="+mn-lt"/>
                  <a:ea typeface="+mn-ea"/>
                  <a:cs typeface="+mn-ea"/>
                  <a:sym typeface="+mn-lt"/>
                </a:rPr>
                <a:t>系统数据字典、流程图和和</a:t>
              </a:r>
              <a:r>
                <a:rPr lang="en-US" altLang="zh-CN" b="1" dirty="0">
                  <a:solidFill>
                    <a:srgbClr val="F39900"/>
                  </a:solidFill>
                  <a:latin typeface="+mn-lt"/>
                  <a:ea typeface="+mn-ea"/>
                  <a:cs typeface="+mn-ea"/>
                  <a:sym typeface="+mn-lt"/>
                </a:rPr>
                <a:t>E-R</a:t>
              </a:r>
              <a:r>
                <a:rPr lang="zh-CN" altLang="en-US" b="1" dirty="0">
                  <a:solidFill>
                    <a:srgbClr val="F39900"/>
                  </a:solidFill>
                  <a:latin typeface="+mn-lt"/>
                  <a:ea typeface="+mn-ea"/>
                  <a:cs typeface="+mn-ea"/>
                  <a:sym typeface="+mn-lt"/>
                </a:rPr>
                <a:t>图</a:t>
              </a:r>
            </a:p>
          </p:txBody>
        </p:sp>
        <p:sp>
          <p:nvSpPr>
            <p:cNvPr id="18" name="矩形 17"/>
            <p:cNvSpPr/>
            <p:nvPr/>
          </p:nvSpPr>
          <p:spPr>
            <a:xfrm rot="5400000" flipV="1">
              <a:off x="3537939" y="1249943"/>
              <a:ext cx="707421" cy="4781012"/>
            </a:xfrm>
            <a:prstGeom prst="rect">
              <a:avLst/>
            </a:prstGeom>
            <a:noFill/>
            <a:ln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399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28001" y="3179102"/>
              <a:ext cx="1484926" cy="92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03.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51496" y="3782983"/>
            <a:ext cx="5172438" cy="922020"/>
            <a:chOff x="5386705" y="2731461"/>
            <a:chExt cx="5172438" cy="922020"/>
          </a:xfrm>
        </p:grpSpPr>
        <p:sp>
          <p:nvSpPr>
            <p:cNvPr id="11" name="文本框 10"/>
            <p:cNvSpPr txBox="1"/>
            <p:nvPr/>
          </p:nvSpPr>
          <p:spPr>
            <a:xfrm>
              <a:off x="6400659" y="2965102"/>
              <a:ext cx="2325370" cy="4603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1C235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rgbClr val="F39900"/>
                  </a:solidFill>
                  <a:latin typeface="+mn-lt"/>
                  <a:ea typeface="+mn-ea"/>
                  <a:cs typeface="+mn-ea"/>
                  <a:sym typeface="+mn-lt"/>
                </a:rPr>
                <a:t>系统主要数据表</a:t>
              </a:r>
            </a:p>
          </p:txBody>
        </p:sp>
        <p:sp>
          <p:nvSpPr>
            <p:cNvPr id="20" name="矩形 19"/>
            <p:cNvSpPr/>
            <p:nvPr/>
          </p:nvSpPr>
          <p:spPr>
            <a:xfrm rot="5400000" flipV="1">
              <a:off x="7936782" y="924549"/>
              <a:ext cx="707567" cy="4537155"/>
            </a:xfrm>
            <a:prstGeom prst="rect">
              <a:avLst/>
            </a:prstGeom>
            <a:noFill/>
            <a:ln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399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386705" y="2731461"/>
              <a:ext cx="125920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0.4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462742" y="5394034"/>
            <a:ext cx="5206750" cy="922020"/>
            <a:chOff x="4831535" y="3978698"/>
            <a:chExt cx="5206750" cy="922020"/>
          </a:xfrm>
        </p:grpSpPr>
        <p:sp>
          <p:nvSpPr>
            <p:cNvPr id="12" name="文本框 11"/>
            <p:cNvSpPr txBox="1"/>
            <p:nvPr/>
          </p:nvSpPr>
          <p:spPr>
            <a:xfrm>
              <a:off x="5876495" y="4263068"/>
              <a:ext cx="4161790" cy="4603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1C235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rgbClr val="F39900"/>
                  </a:solidFill>
                  <a:latin typeface="+mn-lt"/>
                  <a:ea typeface="+mn-ea"/>
                  <a:cs typeface="+mn-ea"/>
                  <a:sym typeface="+mn-lt"/>
                </a:rPr>
                <a:t>系统存储过程、触发器和游标</a:t>
              </a:r>
            </a:p>
          </p:txBody>
        </p:sp>
        <p:sp>
          <p:nvSpPr>
            <p:cNvPr id="22" name="矩形 21"/>
            <p:cNvSpPr/>
            <p:nvPr/>
          </p:nvSpPr>
          <p:spPr>
            <a:xfrm rot="5400000" flipV="1">
              <a:off x="7417255" y="2174028"/>
              <a:ext cx="707390" cy="4532630"/>
            </a:xfrm>
            <a:prstGeom prst="rect">
              <a:avLst/>
            </a:prstGeom>
            <a:noFill/>
            <a:ln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39900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831535" y="3978698"/>
              <a:ext cx="1484926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06.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174659" y="1059630"/>
            <a:ext cx="2594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   录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1592658" y="15536"/>
            <a:ext cx="2358234" cy="259655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23897" y="4512019"/>
            <a:ext cx="3755960" cy="922020"/>
            <a:chOff x="4831535" y="3978698"/>
            <a:chExt cx="3755960" cy="922020"/>
          </a:xfrm>
        </p:grpSpPr>
        <p:sp>
          <p:nvSpPr>
            <p:cNvPr id="13" name="文本框 12"/>
            <p:cNvSpPr txBox="1"/>
            <p:nvPr/>
          </p:nvSpPr>
          <p:spPr>
            <a:xfrm>
              <a:off x="5876495" y="4263068"/>
              <a:ext cx="1407160" cy="4603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1C235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rgbClr val="F39900"/>
                  </a:solidFill>
                  <a:latin typeface="+mn-lt"/>
                  <a:ea typeface="+mn-ea"/>
                  <a:cs typeface="+mn-ea"/>
                  <a:sym typeface="+mn-lt"/>
                </a:rPr>
                <a:t>系统视图</a:t>
              </a:r>
            </a:p>
          </p:txBody>
        </p:sp>
        <p:sp>
          <p:nvSpPr>
            <p:cNvPr id="14" name="矩形 13"/>
            <p:cNvSpPr/>
            <p:nvPr/>
          </p:nvSpPr>
          <p:spPr>
            <a:xfrm rot="5400000" flipV="1">
              <a:off x="6692423" y="2899076"/>
              <a:ext cx="707567" cy="3082576"/>
            </a:xfrm>
            <a:prstGeom prst="rect">
              <a:avLst/>
            </a:prstGeom>
            <a:noFill/>
            <a:ln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399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31535" y="3978698"/>
              <a:ext cx="1484926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05.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910715" y="1903730"/>
            <a:ext cx="6017895" cy="922020"/>
            <a:chOff x="828001" y="3179102"/>
            <a:chExt cx="5662999" cy="922060"/>
          </a:xfrm>
        </p:grpSpPr>
        <p:sp>
          <p:nvSpPr>
            <p:cNvPr id="31" name="文本框 30"/>
            <p:cNvSpPr txBox="1"/>
            <p:nvPr/>
          </p:nvSpPr>
          <p:spPr>
            <a:xfrm>
              <a:off x="1804065" y="3426767"/>
              <a:ext cx="4686935" cy="46039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1C235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rgbClr val="F39900"/>
                  </a:solidFill>
                  <a:latin typeface="+mn-lt"/>
                  <a:ea typeface="+mn-ea"/>
                  <a:cs typeface="+mn-ea"/>
                  <a:sym typeface="+mn-lt"/>
                </a:rPr>
                <a:t>系统相关算法与公式分析</a:t>
              </a:r>
            </a:p>
          </p:txBody>
        </p:sp>
        <p:sp>
          <p:nvSpPr>
            <p:cNvPr id="32" name="矩形 31"/>
            <p:cNvSpPr/>
            <p:nvPr/>
          </p:nvSpPr>
          <p:spPr>
            <a:xfrm rot="5400000" flipV="1">
              <a:off x="3537939" y="1249943"/>
              <a:ext cx="707421" cy="4781012"/>
            </a:xfrm>
            <a:prstGeom prst="rect">
              <a:avLst/>
            </a:prstGeom>
            <a:noFill/>
            <a:ln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39900"/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8001" y="3179102"/>
              <a:ext cx="1484926" cy="92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02.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文框 9"/>
          <p:cNvSpPr/>
          <p:nvPr/>
        </p:nvSpPr>
        <p:spPr>
          <a:xfrm rot="5400000" flipV="1">
            <a:off x="1747835" y="784221"/>
            <a:ext cx="2036019" cy="4758303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91393" y="500863"/>
            <a:ext cx="2648168" cy="1085205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56057" y="831047"/>
            <a:ext cx="212966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rgbClr val="F39900"/>
                </a:solidFill>
                <a:cs typeface="+mn-ea"/>
                <a:sym typeface="+mn-lt"/>
              </a:rPr>
              <a:t>FUCTION</a:t>
            </a:r>
            <a:endParaRPr lang="zh-CN" altLang="en-US" sz="2400" b="1" spc="300" dirty="0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7135" y="2596166"/>
            <a:ext cx="4072860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该表为</a:t>
            </a:r>
            <a:r>
              <a:rPr lang="zh-CN" altLang="en-US" sz="2400" b="1" dirty="0">
                <a:solidFill>
                  <a:srgbClr val="595959"/>
                </a:solidFill>
                <a:cs typeface="+mn-ea"/>
              </a:rPr>
              <a:t>申请对局的玩家列表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，内容主要包括玩家申请选择的位置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509388" y="4036901"/>
            <a:ext cx="2093892" cy="21709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15" y="280670"/>
            <a:ext cx="4556760" cy="4114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83565" y="280670"/>
            <a:ext cx="6033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4.2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申请对局的玩家列表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EE431B-224D-43B4-8EAF-469E63E6D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369" y="2198331"/>
            <a:ext cx="6556938" cy="17370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99D2E8-1CD3-4AF3-8833-533CC9783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183" y="4561336"/>
            <a:ext cx="7927294" cy="2015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 bldLvl="0" animBg="1"/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文框 9"/>
          <p:cNvSpPr/>
          <p:nvPr/>
        </p:nvSpPr>
        <p:spPr>
          <a:xfrm rot="5400000" flipV="1">
            <a:off x="1816814" y="596005"/>
            <a:ext cx="1948543" cy="5179765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91393" y="500863"/>
            <a:ext cx="2648168" cy="1085205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56057" y="831047"/>
            <a:ext cx="212966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rgbClr val="F39900"/>
                </a:solidFill>
                <a:cs typeface="+mn-ea"/>
                <a:sym typeface="+mn-lt"/>
              </a:rPr>
              <a:t>FUCTION</a:t>
            </a:r>
            <a:endParaRPr lang="zh-CN" altLang="en-US" sz="2400" b="1" spc="300" dirty="0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180" y="2407528"/>
            <a:ext cx="407286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该表为比赛匹配表，内容包括所有参赛队员的</a:t>
            </a:r>
            <a:r>
              <a:rPr lang="en-US" altLang="zh-CN" sz="2400" spc="300" dirty="0">
                <a:solidFill>
                  <a:srgbClr val="464646"/>
                </a:solidFill>
                <a:cs typeface="+mn-ea"/>
                <a:sym typeface="+mn-lt"/>
              </a:rPr>
              <a:t>id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和匹配日期和具体的时间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509388" y="4036901"/>
            <a:ext cx="2093892" cy="21709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15" y="280670"/>
            <a:ext cx="4556760" cy="4114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47060" y="280670"/>
            <a:ext cx="50863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4.3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系统匹配记录表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240" y="1371600"/>
            <a:ext cx="7195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 bldLvl="0" animBg="1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文框 9"/>
          <p:cNvSpPr/>
          <p:nvPr/>
        </p:nvSpPr>
        <p:spPr>
          <a:xfrm rot="5400000" flipV="1">
            <a:off x="1175703" y="228283"/>
            <a:ext cx="3431540" cy="5380355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96803" y="207493"/>
            <a:ext cx="2648168" cy="1085205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57022" y="433537"/>
            <a:ext cx="212966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rgbClr val="F39900"/>
                </a:solidFill>
                <a:cs typeface="+mn-ea"/>
                <a:sym typeface="+mn-lt"/>
              </a:rPr>
              <a:t>FUCTION</a:t>
            </a:r>
            <a:endParaRPr lang="zh-CN" altLang="en-US" sz="2400" b="1" spc="300" dirty="0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7315" y="1292698"/>
            <a:ext cx="4974590" cy="3360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该表为</a:t>
            </a:r>
            <a:r>
              <a:rPr lang="zh-CN" altLang="en-US" sz="2400" b="1" dirty="0">
                <a:solidFill>
                  <a:srgbClr val="595959"/>
                </a:solidFill>
                <a:cs typeface="+mn-ea"/>
              </a:rPr>
              <a:t>系统用户比赛数据记录表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，内容包括该用户的</a:t>
            </a:r>
            <a:r>
              <a:rPr lang="en-US" altLang="zh-CN" sz="2400" spc="300" dirty="0">
                <a:solidFill>
                  <a:srgbClr val="464646"/>
                </a:solidFill>
                <a:cs typeface="+mn-ea"/>
                <a:sym typeface="+mn-lt"/>
              </a:rPr>
              <a:t>id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和匹配日期时间以及单场游戏的各项比赛数据，比如是否五杀，经济，补兵，杀人数，伤害占比和视野得分以</a:t>
            </a:r>
            <a:r>
              <a:rPr lang="en-US" altLang="zh-CN" sz="2400" spc="300" dirty="0">
                <a:solidFill>
                  <a:srgbClr val="464646"/>
                </a:solidFill>
                <a:cs typeface="+mn-ea"/>
                <a:sym typeface="+mn-lt"/>
              </a:rPr>
              <a:t>mid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和</a:t>
            </a:r>
            <a:r>
              <a:rPr lang="en-US" altLang="zh-CN" sz="2400" spc="300" dirty="0">
                <a:solidFill>
                  <a:srgbClr val="464646"/>
                </a:solidFill>
                <a:cs typeface="+mn-ea"/>
                <a:sym typeface="+mn-lt"/>
              </a:rPr>
              <a:t>pid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作为外键。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509388" y="4036901"/>
            <a:ext cx="2093892" cy="21709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105" y="307975"/>
            <a:ext cx="4556760" cy="4114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15532" y="227426"/>
            <a:ext cx="7132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4.4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系统用户比赛数据记录表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1F5053-F8BB-47CB-8563-BFF5D9A6E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905" y="945499"/>
            <a:ext cx="6637595" cy="5825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 bldLvl="0" animBg="1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文框 9"/>
          <p:cNvSpPr/>
          <p:nvPr/>
        </p:nvSpPr>
        <p:spPr>
          <a:xfrm rot="5400000" flipV="1">
            <a:off x="1748923" y="-553732"/>
            <a:ext cx="1948543" cy="5179765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56057" y="156637"/>
            <a:ext cx="2648168" cy="1085205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15311" y="477004"/>
            <a:ext cx="212966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rgbClr val="F39900"/>
                </a:solidFill>
                <a:cs typeface="+mn-ea"/>
                <a:sym typeface="+mn-lt"/>
              </a:rPr>
              <a:t>FUCTION</a:t>
            </a:r>
            <a:endParaRPr lang="zh-CN" altLang="en-US" sz="2400" b="1" spc="300" dirty="0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0114" y="1163980"/>
            <a:ext cx="452882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该表为</a:t>
            </a:r>
            <a:r>
              <a:rPr lang="zh-CN" altLang="en-US" sz="2400" b="1" dirty="0">
                <a:solidFill>
                  <a:srgbClr val="595959"/>
                </a:solidFill>
                <a:cs typeface="+mn-ea"/>
                <a:sym typeface="+mn-ea"/>
              </a:rPr>
              <a:t>玩家信誉积分表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，内容包括所有参赛队员的</a:t>
            </a:r>
            <a:r>
              <a:rPr lang="en-US" altLang="zh-CN" sz="2400" spc="300" dirty="0">
                <a:solidFill>
                  <a:srgbClr val="464646"/>
                </a:solidFill>
                <a:cs typeface="+mn-ea"/>
                <a:sym typeface="+mn-lt"/>
              </a:rPr>
              <a:t>id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信誉积分变动情况和原因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509388" y="4036901"/>
            <a:ext cx="2093892" cy="21709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15" y="280670"/>
            <a:ext cx="4556760" cy="4114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28349" y="301332"/>
            <a:ext cx="5727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4.5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玩家信誉积分三表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100" y="5520764"/>
            <a:ext cx="5538158" cy="1191756"/>
          </a:xfrm>
          <a:prstGeom prst="rect">
            <a:avLst/>
          </a:prstGeom>
        </p:spPr>
      </p:pic>
      <p:sp>
        <p:nvSpPr>
          <p:cNvPr id="13" name="图文框 12"/>
          <p:cNvSpPr/>
          <p:nvPr/>
        </p:nvSpPr>
        <p:spPr>
          <a:xfrm rot="5400000" flipV="1">
            <a:off x="7129302" y="-290056"/>
            <a:ext cx="2475895" cy="5179765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03370" y="1189971"/>
            <a:ext cx="4528820" cy="2252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下两表分别为</a:t>
            </a:r>
            <a:r>
              <a:rPr lang="zh-CN" altLang="en-US" sz="2400" b="1" dirty="0">
                <a:solidFill>
                  <a:srgbClr val="595959"/>
                </a:solidFill>
                <a:cs typeface="+mn-ea"/>
                <a:sym typeface="+mn-ea"/>
              </a:rPr>
              <a:t>脏话字典表和玩家评论表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，内容包括所有参赛队员的</a:t>
            </a:r>
            <a:r>
              <a:rPr lang="en-US" altLang="zh-CN" sz="2400" spc="300" dirty="0">
                <a:solidFill>
                  <a:srgbClr val="464646"/>
                </a:solidFill>
                <a:cs typeface="+mn-ea"/>
                <a:sym typeface="+mn-lt"/>
              </a:rPr>
              <a:t>id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信誉积分变动情况和原因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34D45F-50F9-4D42-B6E6-812637410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04" y="3274572"/>
            <a:ext cx="5380660" cy="32820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323A52C-112D-43F9-92ED-59F2D4111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123" y="3429000"/>
            <a:ext cx="6030039" cy="1860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 bldLvl="0" animBg="1"/>
      <p:bldP spid="9" grpId="0"/>
      <p:bldP spid="11" grpId="0"/>
      <p:bldP spid="13" grpId="0" bldLvl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文框 9"/>
          <p:cNvSpPr/>
          <p:nvPr/>
        </p:nvSpPr>
        <p:spPr>
          <a:xfrm rot="5400000" flipV="1">
            <a:off x="1424463" y="988356"/>
            <a:ext cx="2733246" cy="5179765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91393" y="500863"/>
            <a:ext cx="2648168" cy="1085205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56057" y="831047"/>
            <a:ext cx="212966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rgbClr val="F39900"/>
                </a:solidFill>
                <a:cs typeface="+mn-ea"/>
                <a:sym typeface="+mn-lt"/>
              </a:rPr>
              <a:t>FUCTION</a:t>
            </a:r>
            <a:endParaRPr lang="zh-CN" altLang="en-US" sz="2400" b="1" spc="300" dirty="0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180" y="2407528"/>
            <a:ext cx="4072860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该表为</a:t>
            </a:r>
            <a:r>
              <a:rPr lang="zh-CN" altLang="en-US" sz="2400" b="1" dirty="0">
                <a:solidFill>
                  <a:srgbClr val="595959"/>
                </a:solidFill>
                <a:cs typeface="+mn-ea"/>
              </a:rPr>
              <a:t>玩家英雄池表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，内容包括</a:t>
            </a:r>
            <a:r>
              <a:rPr lang="en-US" altLang="zh-CN" sz="2400" spc="300" dirty="0">
                <a:solidFill>
                  <a:srgbClr val="464646"/>
                </a:solidFill>
                <a:cs typeface="+mn-ea"/>
                <a:sym typeface="+mn-lt"/>
              </a:rPr>
              <a:t>hid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，玩家的</a:t>
            </a:r>
            <a:r>
              <a:rPr lang="en-US" altLang="zh-CN" sz="2400" spc="300" dirty="0" err="1">
                <a:solidFill>
                  <a:srgbClr val="464646"/>
                </a:solidFill>
                <a:cs typeface="+mn-ea"/>
                <a:sym typeface="+mn-lt"/>
              </a:rPr>
              <a:t>pid</a:t>
            </a:r>
            <a:r>
              <a:rPr lang="zh-CN" altLang="en-US" sz="2400" spc="300" dirty="0">
                <a:solidFill>
                  <a:srgbClr val="464646"/>
                </a:solidFill>
                <a:cs typeface="+mn-ea"/>
                <a:sym typeface="+mn-lt"/>
              </a:rPr>
              <a:t>，玩家在此句游戏中所玩英雄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509388" y="4036901"/>
            <a:ext cx="2093892" cy="21709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15" y="280670"/>
            <a:ext cx="4556760" cy="4114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68497" y="280670"/>
            <a:ext cx="4363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4.6 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玩家英雄池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754A0C-E388-4572-A286-463B6BF6F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364" y="4093374"/>
            <a:ext cx="4934729" cy="16656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EB4181-725E-4E27-8557-02CE76816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8865" y="1806262"/>
            <a:ext cx="6415662" cy="223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1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 bldLvl="0" animBg="1"/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 rot="5400000" flipV="1">
            <a:off x="5099957" y="606614"/>
            <a:ext cx="1992085" cy="56447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868504" y="1098521"/>
            <a:ext cx="4454992" cy="4660958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145794" y="1445694"/>
            <a:ext cx="3947239" cy="40925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846" y="436801"/>
            <a:ext cx="148492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-569490" y="1303217"/>
            <a:ext cx="1987847" cy="2188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26484" y="3044279"/>
            <a:ext cx="2420620" cy="768350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系统视图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42333" y="4988009"/>
            <a:ext cx="2075496" cy="15429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420" y="240030"/>
            <a:ext cx="4556760" cy="411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950081-513F-42DA-B573-A9873D94E9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9" y="501652"/>
            <a:ext cx="2656115" cy="199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  <p:bldP spid="5" grpId="0"/>
      <p:bldP spid="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: 空心 2"/>
          <p:cNvSpPr/>
          <p:nvPr/>
        </p:nvSpPr>
        <p:spPr>
          <a:xfrm>
            <a:off x="6613808" y="1387928"/>
            <a:ext cx="3385457" cy="3385457"/>
          </a:xfrm>
          <a:prstGeom prst="donut">
            <a:avLst>
              <a:gd name="adj" fmla="val 30203"/>
            </a:avLst>
          </a:prstGeom>
          <a:blipFill dpi="0" rotWithShape="1">
            <a:blip r:embed="rId3" cstate="screen"/>
            <a:srcRect/>
            <a:stretch>
              <a:fillRect/>
            </a:stretch>
          </a:blipFill>
          <a:ln w="76200"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8793104" y="4723594"/>
            <a:ext cx="2109676" cy="1568348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 rot="5400000" flipV="1">
            <a:off x="7818832" y="3136024"/>
            <a:ext cx="1948543" cy="5179765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1430" y="5112395"/>
            <a:ext cx="48374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该视图显示的是玩家的信誉积分变动情况表，由tb_credit表和tb_totalPlayerlist组成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115" y="257810"/>
            <a:ext cx="4556760" cy="411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61394" y="157822"/>
            <a:ext cx="572770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5.1 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玩家对局记录视图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5" y="570865"/>
            <a:ext cx="3430270" cy="564388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1738440-76D8-45E6-AF8E-20033BBBB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1115" y="988365"/>
            <a:ext cx="8117106" cy="32316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794D6B-23A7-4361-A579-DB97E9AED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220" y="4144186"/>
            <a:ext cx="8464515" cy="1044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: 空心 2"/>
          <p:cNvSpPr/>
          <p:nvPr/>
        </p:nvSpPr>
        <p:spPr>
          <a:xfrm>
            <a:off x="659765" y="320388"/>
            <a:ext cx="3385457" cy="3385457"/>
          </a:xfrm>
          <a:prstGeom prst="donut">
            <a:avLst>
              <a:gd name="adj" fmla="val 30203"/>
            </a:avLst>
          </a:prstGeom>
          <a:blipFill dpi="0" rotWithShape="1">
            <a:blip r:embed="rId3" cstate="screen"/>
            <a:srcRect/>
            <a:stretch>
              <a:fillRect/>
            </a:stretch>
          </a:blipFill>
          <a:ln w="76200"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62533" y="452698"/>
            <a:ext cx="3219664" cy="1319402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95742" y="875278"/>
            <a:ext cx="33864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rgbClr val="F39900"/>
                </a:solidFill>
                <a:cs typeface="+mn-ea"/>
                <a:sym typeface="+mn-lt"/>
              </a:rPr>
              <a:t>玩家信誉积分视图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8863162" y="5131830"/>
            <a:ext cx="2109676" cy="15683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" y="3437890"/>
            <a:ext cx="4632960" cy="3322320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 rot="5400000" flipV="1">
            <a:off x="7735106" y="3196056"/>
            <a:ext cx="1948543" cy="5179765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43818" y="5131830"/>
            <a:ext cx="48374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该视图显示的是玩家的信誉积分变动情况表，由tb_credit表和tb_totalPlayerlist组成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115" y="257810"/>
            <a:ext cx="4556760" cy="411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61394" y="157822"/>
            <a:ext cx="572770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5.2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玩家信誉积分视图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0887D5-12DD-4F1C-97C5-355239585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646" y="1565904"/>
            <a:ext cx="4869602" cy="32387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3EFE97-5D6A-4AEE-B23A-EF265B2432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145" y="1335653"/>
            <a:ext cx="4610909" cy="192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10" grpId="0"/>
      <p:bldP spid="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762533" y="452698"/>
            <a:ext cx="3219664" cy="1319402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95742" y="875278"/>
            <a:ext cx="33864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rgbClr val="F39900"/>
                </a:solidFill>
                <a:cs typeface="+mn-ea"/>
                <a:sym typeface="+mn-lt"/>
              </a:rPr>
              <a:t>玩家信誉积分视图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63162" y="5131830"/>
            <a:ext cx="2109676" cy="1568348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 rot="5400000" flipV="1">
            <a:off x="7735106" y="3196056"/>
            <a:ext cx="1948543" cy="5179765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43818" y="5131830"/>
            <a:ext cx="48374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该视图显示的是玩家的信誉积分变动情况表，由tb_credit表和tb_totalPlayerlist组成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115" y="257810"/>
            <a:ext cx="4556760" cy="411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61394" y="157822"/>
            <a:ext cx="4970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5.2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玩家英雄池视图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291673-B12D-480E-8B82-A99D4A128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406" y="3588349"/>
            <a:ext cx="6060791" cy="7868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DCE6B48-F68B-4F61-A68E-D0B0CE2EF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22" y="3834770"/>
            <a:ext cx="5798778" cy="28436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EED9656-C881-4C8A-A72D-583561544E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6" y="875278"/>
            <a:ext cx="4073231" cy="275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3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/>
      <p:bldP spid="4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 rot="5400000" flipV="1">
            <a:off x="5099957" y="606614"/>
            <a:ext cx="1992085" cy="56447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868504" y="1098521"/>
            <a:ext cx="4454992" cy="4660958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145794" y="1445694"/>
            <a:ext cx="3947239" cy="40925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846" y="436801"/>
            <a:ext cx="148492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06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-579015" y="1294327"/>
            <a:ext cx="1987847" cy="2188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82381" y="2973258"/>
            <a:ext cx="5827236" cy="769441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系统存储过程与触发器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42333" y="4988009"/>
            <a:ext cx="2075496" cy="15429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B83332-9F6C-4617-AB95-BA9F1A2901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9" y="501652"/>
            <a:ext cx="2656115" cy="199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  <p:bldP spid="5" grpId="0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 rot="5400000" flipV="1">
            <a:off x="5099957" y="606614"/>
            <a:ext cx="1992085" cy="56447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868504" y="1098521"/>
            <a:ext cx="4454992" cy="4660958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145794" y="1445694"/>
            <a:ext cx="3947239" cy="40925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846" y="436801"/>
            <a:ext cx="1484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-569490" y="1303217"/>
            <a:ext cx="1987847" cy="2188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92374" y="3044279"/>
            <a:ext cx="4673600" cy="768350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关于系统需求分析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42333" y="4988009"/>
            <a:ext cx="2075496" cy="15429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DECDFD-933A-4AEC-9C28-B1DB0D4767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9" y="501652"/>
            <a:ext cx="2656115" cy="199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5" grpId="0"/>
      <p:bldP spid="7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793104" y="4723594"/>
            <a:ext cx="2109676" cy="15683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115" y="257810"/>
            <a:ext cx="4556760" cy="4114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18535" y="79375"/>
            <a:ext cx="58083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6.1 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匹配记录存储过程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753" y="781235"/>
            <a:ext cx="10831995" cy="59214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C5591C-7F7C-4040-B88D-043CCC56F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03" y="1026160"/>
            <a:ext cx="3566478" cy="2225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793104" y="4723594"/>
            <a:ext cx="2109676" cy="15683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115" y="257810"/>
            <a:ext cx="4556760" cy="411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27" y="1707805"/>
            <a:ext cx="9591675" cy="4218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20" y="240030"/>
            <a:ext cx="4556760" cy="4114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501031" y="401136"/>
            <a:ext cx="7047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匹配记录存储过程测试结果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0FE9E5-05FE-43AE-A8D9-2975900E8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027" y="1878901"/>
            <a:ext cx="7765453" cy="3863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7852811" y="2233730"/>
            <a:ext cx="408156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优秀的团队所具备的要素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29C6C-4ED2-442E-807B-CEB8EB181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85579A-4A1E-4F8E-899A-3A0A7D48FC80}"/>
              </a:ext>
            </a:extLst>
          </p:cNvPr>
          <p:cNvSpPr txBox="1"/>
          <p:nvPr/>
        </p:nvSpPr>
        <p:spPr>
          <a:xfrm>
            <a:off x="2468417" y="186442"/>
            <a:ext cx="8763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 6.2 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单场比赛结果输入存储过程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D1DC21E-3A1F-4DDD-9543-2E268E2A5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97021"/>
            <a:ext cx="4412362" cy="5959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7852811" y="2233730"/>
            <a:ext cx="408156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优秀的团队所具备的要素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29C6C-4ED2-442E-807B-CEB8EB181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85579A-4A1E-4F8E-899A-3A0A7D48FC80}"/>
              </a:ext>
            </a:extLst>
          </p:cNvPr>
          <p:cNvSpPr txBox="1"/>
          <p:nvPr/>
        </p:nvSpPr>
        <p:spPr>
          <a:xfrm>
            <a:off x="2708562" y="222457"/>
            <a:ext cx="7793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 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单场比赛结果输入存储过程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402B57E-6765-4BC4-A9F4-D42278A43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" y="1123867"/>
            <a:ext cx="7865516" cy="54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7852811" y="2233730"/>
            <a:ext cx="408156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优秀的团队所具备的要素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29C6C-4ED2-442E-807B-CEB8EB181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D885BB-B25F-4656-A074-788330B84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3" y="248285"/>
            <a:ext cx="7823348" cy="64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0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939731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7940830" y="1613710"/>
            <a:ext cx="408156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优秀的团队所具备的要素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29C6C-4ED2-442E-807B-CEB8EB181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85579A-4A1E-4F8E-899A-3A0A7D48FC80}"/>
              </a:ext>
            </a:extLst>
          </p:cNvPr>
          <p:cNvSpPr txBox="1"/>
          <p:nvPr/>
        </p:nvSpPr>
        <p:spPr>
          <a:xfrm>
            <a:off x="2115127" y="262968"/>
            <a:ext cx="876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 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比赛结果输入存储过程测试结果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DDDB7C6-52E7-43B3-B75E-D0D0902D7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2156114"/>
            <a:ext cx="11083636" cy="44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1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139308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386078" y="2233730"/>
            <a:ext cx="25571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声明局部变量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29C6C-4ED2-442E-807B-CEB8EB181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85579A-4A1E-4F8E-899A-3A0A7D48FC80}"/>
              </a:ext>
            </a:extLst>
          </p:cNvPr>
          <p:cNvSpPr txBox="1"/>
          <p:nvPr/>
        </p:nvSpPr>
        <p:spPr>
          <a:xfrm>
            <a:off x="2452858" y="192097"/>
            <a:ext cx="7987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6.3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用户总表信息更新触发器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BFCCC6-6FDB-4F70-AB30-7A1E1EC2D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57" y="961538"/>
            <a:ext cx="8636001" cy="57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2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139308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386078" y="2233730"/>
            <a:ext cx="25571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给变量赋值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29C6C-4ED2-442E-807B-CEB8EB181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4556C5-454A-4050-BE66-B23F67C6F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58" y="191998"/>
            <a:ext cx="8813486" cy="65088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10F513-5664-477C-A529-1232E50B8F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78" y="4376685"/>
            <a:ext cx="3386564" cy="228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139308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386078" y="2233730"/>
            <a:ext cx="25571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给变量赋初值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29C6C-4ED2-442E-807B-CEB8EB181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88E7EE-164D-422B-9522-AFA34F0A8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68" y="248285"/>
            <a:ext cx="7877887" cy="66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2" y="3482926"/>
            <a:ext cx="2517653" cy="233782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5" y="2600717"/>
            <a:ext cx="1935484" cy="190195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7" y="4912441"/>
            <a:ext cx="1130810" cy="90830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2" y="520538"/>
            <a:ext cx="1146050" cy="55778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769389" y="4456870"/>
            <a:ext cx="1181195" cy="116073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" y="3013237"/>
            <a:ext cx="12192000" cy="3769766"/>
            <a:chOff x="0" y="3042447"/>
            <a:chExt cx="7597775" cy="234923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42447"/>
              <a:ext cx="7597775" cy="2349232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7" y="4622271"/>
              <a:ext cx="283465" cy="268225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414" y="4910137"/>
              <a:ext cx="283465" cy="26822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667" y="4818359"/>
              <a:ext cx="283465" cy="268225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39" y="4867276"/>
              <a:ext cx="283465" cy="268225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756" y="4948707"/>
              <a:ext cx="283465" cy="268225"/>
            </a:xfrm>
            <a:prstGeom prst="rect">
              <a:avLst/>
            </a:prstGeom>
          </p:spPr>
        </p:pic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977" y="172291"/>
            <a:ext cx="2401023" cy="125634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40" y="655085"/>
            <a:ext cx="1255779" cy="1737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27959" y="583019"/>
            <a:ext cx="4481830" cy="768350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en-US" altLang="zh-CN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1.1 </a:t>
            </a:r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系统信息需求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38400" y="1601470"/>
            <a:ext cx="82391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游戏玩家管理系统的数据库是基于SQL Server 2017 开发的。其系统的主要需求是完成对</a:t>
            </a:r>
            <a:r>
              <a:rPr lang="zh-CN" altLang="en-US" dirty="0">
                <a:sym typeface="+mn-ea"/>
              </a:rPr>
              <a:t>游戏用户</a:t>
            </a:r>
            <a:r>
              <a:rPr lang="zh-CN" altLang="en-US" dirty="0"/>
              <a:t>的相关管理。系统的主要面对对象是游戏玩家。其系统的主要信息需求分析如下:</a:t>
            </a:r>
          </a:p>
          <a:p>
            <a:r>
              <a:rPr lang="zh-CN" altLang="en-US" dirty="0"/>
              <a:t>1.用户进入系统输入用户</a:t>
            </a:r>
            <a:r>
              <a:rPr lang="en-US" altLang="zh-CN" dirty="0"/>
              <a:t>ID</a:t>
            </a:r>
            <a:r>
              <a:rPr lang="zh-CN" altLang="en-US" dirty="0"/>
              <a:t>，比赛场数，杀人数，死亡数和助攻等职业基本信息。系统会根据这些数据给出初始分，并且给玩家进行段位的定级</a:t>
            </a:r>
            <a:r>
              <a:rPr lang="en-US" altLang="zh-CN" dirty="0"/>
              <a:t>(</a:t>
            </a:r>
            <a:r>
              <a:rPr lang="zh-CN" altLang="en-US" dirty="0"/>
              <a:t>黑铁</a:t>
            </a:r>
            <a:r>
              <a:rPr lang="en-US" altLang="zh-CN" dirty="0"/>
              <a:t>&lt;</a:t>
            </a:r>
            <a:r>
              <a:rPr lang="zh-CN" altLang="en-US" dirty="0"/>
              <a:t>白银</a:t>
            </a:r>
            <a:r>
              <a:rPr lang="en-US" altLang="zh-CN" dirty="0">
                <a:sym typeface="+mn-ea"/>
              </a:rPr>
              <a:t>&lt;</a:t>
            </a:r>
            <a:r>
              <a:rPr lang="zh-CN" altLang="en-US" dirty="0">
                <a:sym typeface="+mn-ea"/>
              </a:rPr>
              <a:t>黄金铂金</a:t>
            </a:r>
            <a:r>
              <a:rPr lang="en-US" altLang="zh-CN" dirty="0">
                <a:sym typeface="+mn-ea"/>
              </a:rPr>
              <a:t>&lt;</a:t>
            </a:r>
            <a:r>
              <a:rPr lang="zh-CN" altLang="en-US" dirty="0">
                <a:sym typeface="+mn-ea"/>
              </a:rPr>
              <a:t>钻石</a:t>
            </a:r>
            <a:r>
              <a:rPr lang="en-US" altLang="zh-CN" dirty="0">
                <a:sym typeface="+mn-ea"/>
              </a:rPr>
              <a:t>&lt;</a:t>
            </a:r>
            <a:r>
              <a:rPr lang="zh-CN" altLang="en-US" dirty="0">
                <a:sym typeface="+mn-ea"/>
              </a:rPr>
              <a:t>超凡大师</a:t>
            </a:r>
            <a:r>
              <a:rPr lang="en-US" altLang="zh-CN" dirty="0">
                <a:sym typeface="+mn-ea"/>
              </a:rPr>
              <a:t>&lt;</a:t>
            </a:r>
            <a:r>
              <a:rPr lang="zh-CN" altLang="en-US" dirty="0">
                <a:sym typeface="+mn-ea"/>
              </a:rPr>
              <a:t>最强王者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.</a:t>
            </a:r>
            <a:r>
              <a:rPr lang="zh-CN" altLang="en-US" dirty="0">
                <a:sym typeface="+mn-ea"/>
              </a:rPr>
              <a:t>玩家</a:t>
            </a:r>
            <a:r>
              <a:rPr lang="zh-CN" altLang="en-US" dirty="0"/>
              <a:t>可以使用系统根据自身实力进行匹配队友和对手，进行一场游戏对局。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.</a:t>
            </a:r>
            <a:r>
              <a:rPr lang="zh-CN" altLang="en-US" dirty="0">
                <a:sym typeface="+mn-ea"/>
              </a:rPr>
              <a:t>玩家</a:t>
            </a:r>
            <a:r>
              <a:rPr lang="zh-CN" altLang="en-US" dirty="0"/>
              <a:t>段位可以随着比赛的结束进行实时真实的变化。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.</a:t>
            </a:r>
            <a:r>
              <a:rPr lang="zh-CN" altLang="en-US" dirty="0">
                <a:sym typeface="+mn-ea"/>
              </a:rPr>
              <a:t>玩家</a:t>
            </a:r>
            <a:r>
              <a:rPr lang="zh-CN" altLang="en-US" dirty="0"/>
              <a:t>可以查看自己的所有的比赛记录，包括每一场比赛中自己获得的评分。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139308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8908350" y="2006046"/>
            <a:ext cx="3064541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给变量赋初值，避免空值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29C6C-4ED2-442E-807B-CEB8EB181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FBB8EF-5EC3-4740-ACF4-95306FAA1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09" y="248285"/>
            <a:ext cx="8601618" cy="65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20" y="240030"/>
            <a:ext cx="4556760" cy="4114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28800" y="266789"/>
            <a:ext cx="9125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用户总表信息更新触发器测试结果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B48944-23BD-4916-B568-1E2DBAD65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3" y="1062989"/>
            <a:ext cx="10686473" cy="43950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1D18BE-5515-41DE-B215-4A81C5394048}"/>
              </a:ext>
            </a:extLst>
          </p:cNvPr>
          <p:cNvSpPr txBox="1"/>
          <p:nvPr/>
        </p:nvSpPr>
        <p:spPr>
          <a:xfrm>
            <a:off x="7544870" y="2357521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615DA16-F324-48AF-8AA4-18897328A0DA}"/>
              </a:ext>
            </a:extLst>
          </p:cNvPr>
          <p:cNvSpPr txBox="1">
            <a:spLocks noChangeArrowheads="1"/>
          </p:cNvSpPr>
          <p:nvPr/>
        </p:nvSpPr>
        <p:spPr>
          <a:xfrm>
            <a:off x="8975469" y="3013501"/>
            <a:ext cx="3064541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经过此触发器计算的字段名结果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2D403E0-C45D-4180-9B83-AD35B12B9FBB}"/>
              </a:ext>
            </a:extLst>
          </p:cNvPr>
          <p:cNvGrpSpPr/>
          <p:nvPr/>
        </p:nvGrpSpPr>
        <p:grpSpPr>
          <a:xfrm flipH="1">
            <a:off x="8975469" y="3844498"/>
            <a:ext cx="2994858" cy="379545"/>
            <a:chOff x="1476375" y="371475"/>
            <a:chExt cx="2104437" cy="26670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ED44BFC-595B-4519-A2BA-338D29702CF5}"/>
                </a:ext>
              </a:extLst>
            </p:cNvPr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B3EE0B2-81B9-4225-8387-7BF56F9C7D20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139308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386078" y="2233730"/>
            <a:ext cx="25571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声明局部变量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29C6C-4ED2-442E-807B-CEB8EB181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85579A-4A1E-4F8E-899A-3A0A7D48FC80}"/>
              </a:ext>
            </a:extLst>
          </p:cNvPr>
          <p:cNvSpPr txBox="1"/>
          <p:nvPr/>
        </p:nvSpPr>
        <p:spPr>
          <a:xfrm>
            <a:off x="3084374" y="90689"/>
            <a:ext cx="67442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6.4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更新用户英雄池触发器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3ACFE0-E37A-4718-A97F-BC261067D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22" y="851471"/>
            <a:ext cx="8225123" cy="592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139308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386078" y="2233730"/>
            <a:ext cx="25571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实现字段计算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29C6C-4ED2-442E-807B-CEB8EB181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16760E-5AC6-4D26-BE8F-ED10DAEA7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32" y="835292"/>
            <a:ext cx="8027625" cy="60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20" y="240030"/>
            <a:ext cx="4556760" cy="4114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493819" y="320258"/>
            <a:ext cx="8164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更新用户英雄池触发器测试结果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8F0E54-B3E9-4F89-9EC7-3197F26B6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85" y="1169928"/>
            <a:ext cx="9843315" cy="52956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5E86EA-284B-4AE1-BDEA-BDD7189B9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423" y="4117748"/>
            <a:ext cx="2994507" cy="24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15561" y="139308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7844003" y="2233730"/>
            <a:ext cx="409919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插入信息于言论表后触发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023522" y="3814799"/>
            <a:ext cx="4985659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b="1" spc="300" dirty="0">
                <a:solidFill>
                  <a:srgbClr val="F39900"/>
                </a:solidFill>
                <a:cs typeface="+mn-ea"/>
                <a:sym typeface="+mn-lt"/>
              </a:rPr>
              <a:t>（</a:t>
            </a:r>
            <a:r>
              <a:rPr lang="en-US" altLang="zh-CN" sz="1600" b="1" spc="300" dirty="0">
                <a:solidFill>
                  <a:srgbClr val="F39900"/>
                </a:solidFill>
                <a:cs typeface="+mn-ea"/>
                <a:sym typeface="+mn-lt"/>
              </a:rPr>
              <a:t>2</a:t>
            </a:r>
            <a:r>
              <a:rPr lang="zh-CN" altLang="en-US" sz="1600" b="1" spc="300" dirty="0">
                <a:solidFill>
                  <a:srgbClr val="F39900"/>
                </a:solidFill>
                <a:cs typeface="+mn-ea"/>
                <a:sym typeface="+mn-lt"/>
              </a:rPr>
              <a:t>）建立良好的团队文化。</a:t>
            </a:r>
            <a:r>
              <a:rPr lang="zh-CN" altLang="en-US" sz="1600" spc="300" dirty="0">
                <a:solidFill>
                  <a:srgbClr val="464646"/>
                </a:solidFill>
                <a:cs typeface="+mn-ea"/>
                <a:sym typeface="+mn-lt"/>
              </a:rPr>
              <a:t>没有文化的军队是愚蠢的军队，而愚蠢的军队是战胜不了敌人的。我们要发展要进步，靠的不是匹夫之勇，而是长久的有智谋的发展策略。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endParaRPr lang="zh-CN" altLang="en-US" sz="1600" b="1" spc="300" dirty="0">
              <a:solidFill>
                <a:srgbClr val="D1AB6A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1028187" y="1994215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29C6C-4ED2-442E-807B-CEB8EB181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85579A-4A1E-4F8E-899A-3A0A7D48FC80}"/>
              </a:ext>
            </a:extLst>
          </p:cNvPr>
          <p:cNvSpPr txBox="1"/>
          <p:nvPr/>
        </p:nvSpPr>
        <p:spPr>
          <a:xfrm>
            <a:off x="3367007" y="134446"/>
            <a:ext cx="622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6.5 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信誉分更新触发器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1C7D283-AD98-4234-9611-9E4D43D59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160" y="773604"/>
            <a:ext cx="7162401" cy="59165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B9598D-0B7D-4ABF-878D-39A3B2028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418" y="4660548"/>
            <a:ext cx="6445887" cy="21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8" grpId="0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20" y="240030"/>
            <a:ext cx="4556760" cy="4114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501031" y="401136"/>
            <a:ext cx="7047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信誉分更新触发器测试结果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D1CB40-25FF-4AA5-80D9-FF80D09FB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93" y="1429306"/>
            <a:ext cx="7056980" cy="53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 rot="5400000" flipV="1">
            <a:off x="5099957" y="606614"/>
            <a:ext cx="1992085" cy="56447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868504" y="1098521"/>
            <a:ext cx="4454992" cy="4660958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145794" y="1445694"/>
            <a:ext cx="3947239" cy="40925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846" y="436801"/>
            <a:ext cx="148492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07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-579015" y="1294327"/>
            <a:ext cx="1987847" cy="2188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52926" y="2917840"/>
            <a:ext cx="1313180" cy="769441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42333" y="4988009"/>
            <a:ext cx="2075496" cy="15429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170" y="248285"/>
            <a:ext cx="4556760" cy="411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B83332-9F6C-4617-AB95-BA9F1A2901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9" y="501652"/>
            <a:ext cx="2656115" cy="19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2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  <p:bldP spid="5" grpId="0"/>
      <p:bldP spid="7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>
            <a:extLst>
              <a:ext uri="{FF2B5EF4-FFF2-40B4-BE49-F238E27FC236}">
                <a16:creationId xmlns:a16="http://schemas.microsoft.com/office/drawing/2014/main" id="{9F5E1240-A7BE-4B8C-A755-2E2AB72DF7B2}"/>
              </a:ext>
            </a:extLst>
          </p:cNvPr>
          <p:cNvGrpSpPr/>
          <p:nvPr/>
        </p:nvGrpSpPr>
        <p:grpSpPr>
          <a:xfrm rot="2700000" flipV="1">
            <a:off x="4744638" y="1800774"/>
            <a:ext cx="321514" cy="1652405"/>
            <a:chOff x="2476500" y="2038350"/>
            <a:chExt cx="571500" cy="1828800"/>
          </a:xfrm>
          <a:solidFill>
            <a:srgbClr val="C9C9C9"/>
          </a:solidFill>
        </p:grpSpPr>
        <p:sp>
          <p:nvSpPr>
            <p:cNvPr id="6" name="Bent Arrow 5">
              <a:extLst>
                <a:ext uri="{FF2B5EF4-FFF2-40B4-BE49-F238E27FC236}">
                  <a16:creationId xmlns:a16="http://schemas.microsoft.com/office/drawing/2014/main" id="{0523C9B3-8627-4EDB-8B8C-B34588E61678}"/>
                </a:ext>
              </a:extLst>
            </p:cNvPr>
            <p:cNvSpPr/>
            <p:nvPr/>
          </p:nvSpPr>
          <p:spPr bwMode="auto">
            <a:xfrm flipV="1">
              <a:off x="2476500" y="2038350"/>
              <a:ext cx="533400" cy="1828800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grpFill/>
            <a:ln w="9525">
              <a:solidFill>
                <a:srgbClr val="C9C9C9"/>
              </a:solidFill>
              <a:round/>
            </a:ln>
          </p:spPr>
          <p:txBody>
            <a:bodyPr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796138-A9BE-4E2E-B31B-042D39CCFCC0}"/>
                </a:ext>
              </a:extLst>
            </p:cNvPr>
            <p:cNvSpPr/>
            <p:nvPr/>
          </p:nvSpPr>
          <p:spPr bwMode="auto">
            <a:xfrm>
              <a:off x="2514600" y="2038350"/>
              <a:ext cx="533400" cy="45719"/>
            </a:xfrm>
            <a:prstGeom prst="rect">
              <a:avLst/>
            </a:prstGeom>
            <a:grpFill/>
            <a:ln w="9525">
              <a:solidFill>
                <a:srgbClr val="C9C9C9"/>
              </a:solidFill>
              <a:round/>
            </a:ln>
          </p:spPr>
          <p:txBody>
            <a:bodyPr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</p:grpSp>
      <p:grpSp>
        <p:nvGrpSpPr>
          <p:cNvPr id="8" name="Group 18">
            <a:extLst>
              <a:ext uri="{FF2B5EF4-FFF2-40B4-BE49-F238E27FC236}">
                <a16:creationId xmlns:a16="http://schemas.microsoft.com/office/drawing/2014/main" id="{397A71CC-A9BF-43D0-ABCC-EEEE44563279}"/>
              </a:ext>
            </a:extLst>
          </p:cNvPr>
          <p:cNvGrpSpPr/>
          <p:nvPr/>
        </p:nvGrpSpPr>
        <p:grpSpPr>
          <a:xfrm rot="18900000" flipV="1">
            <a:off x="4722949" y="4159841"/>
            <a:ext cx="321414" cy="1652914"/>
            <a:chOff x="2476500" y="2038350"/>
            <a:chExt cx="571500" cy="1828800"/>
          </a:xfrm>
          <a:solidFill>
            <a:srgbClr val="B0BDC7"/>
          </a:solidFill>
        </p:grpSpPr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943C1621-7985-4304-B899-A2BC61A76DD9}"/>
                </a:ext>
              </a:extLst>
            </p:cNvPr>
            <p:cNvSpPr/>
            <p:nvPr/>
          </p:nvSpPr>
          <p:spPr bwMode="auto">
            <a:xfrm flipV="1">
              <a:off x="2476500" y="2038350"/>
              <a:ext cx="533400" cy="1828800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grpFill/>
            <a:ln w="9525">
              <a:solidFill>
                <a:srgbClr val="ADBCC8"/>
              </a:solidFill>
              <a:round/>
            </a:ln>
          </p:spPr>
          <p:txBody>
            <a:bodyPr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97DEC6-CC95-473F-99EF-172B30969F24}"/>
                </a:ext>
              </a:extLst>
            </p:cNvPr>
            <p:cNvSpPr/>
            <p:nvPr/>
          </p:nvSpPr>
          <p:spPr bwMode="auto">
            <a:xfrm>
              <a:off x="2514600" y="2038350"/>
              <a:ext cx="533400" cy="45719"/>
            </a:xfrm>
            <a:prstGeom prst="rect">
              <a:avLst/>
            </a:prstGeom>
            <a:grpFill/>
            <a:ln w="9525">
              <a:solidFill>
                <a:srgbClr val="ADBCC8"/>
              </a:solidFill>
              <a:round/>
            </a:ln>
          </p:spPr>
          <p:txBody>
            <a:bodyPr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</p:grpSp>
      <p:grpSp>
        <p:nvGrpSpPr>
          <p:cNvPr id="11" name="Group 21">
            <a:extLst>
              <a:ext uri="{FF2B5EF4-FFF2-40B4-BE49-F238E27FC236}">
                <a16:creationId xmlns:a16="http://schemas.microsoft.com/office/drawing/2014/main" id="{D431C0BF-C8B9-47FB-A878-A49E17A1B7E8}"/>
              </a:ext>
            </a:extLst>
          </p:cNvPr>
          <p:cNvGrpSpPr/>
          <p:nvPr/>
        </p:nvGrpSpPr>
        <p:grpSpPr>
          <a:xfrm rot="18900000" flipH="1">
            <a:off x="7092039" y="1790018"/>
            <a:ext cx="321414" cy="1652914"/>
            <a:chOff x="2476500" y="2038350"/>
            <a:chExt cx="571500" cy="1828800"/>
          </a:xfrm>
          <a:solidFill>
            <a:srgbClr val="B0BDC7"/>
          </a:solidFill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A9C9B530-7316-456B-BD16-CCB0525EDBE9}"/>
                </a:ext>
              </a:extLst>
            </p:cNvPr>
            <p:cNvSpPr/>
            <p:nvPr/>
          </p:nvSpPr>
          <p:spPr bwMode="auto">
            <a:xfrm flipV="1">
              <a:off x="2476500" y="2038350"/>
              <a:ext cx="533400" cy="1828800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grpFill/>
            <a:ln w="9525">
              <a:solidFill>
                <a:srgbClr val="ADBCC8"/>
              </a:solidFill>
              <a:round/>
            </a:ln>
          </p:spPr>
          <p:txBody>
            <a:bodyPr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D1B82F-82BE-4940-B7C2-7C774FCE0E7F}"/>
                </a:ext>
              </a:extLst>
            </p:cNvPr>
            <p:cNvSpPr/>
            <p:nvPr/>
          </p:nvSpPr>
          <p:spPr bwMode="auto">
            <a:xfrm>
              <a:off x="2514600" y="2038350"/>
              <a:ext cx="533400" cy="45719"/>
            </a:xfrm>
            <a:prstGeom prst="rect">
              <a:avLst/>
            </a:prstGeom>
            <a:grpFill/>
            <a:ln w="9525">
              <a:solidFill>
                <a:srgbClr val="ADBCC8"/>
              </a:solidFill>
              <a:round/>
            </a:ln>
          </p:spPr>
          <p:txBody>
            <a:bodyPr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8EF32E32-C3ED-46DE-8B8B-CC3D24241167}"/>
              </a:ext>
            </a:extLst>
          </p:cNvPr>
          <p:cNvGrpSpPr/>
          <p:nvPr/>
        </p:nvGrpSpPr>
        <p:grpSpPr>
          <a:xfrm rot="2700000" flipH="1">
            <a:off x="7124969" y="4181840"/>
            <a:ext cx="321514" cy="1652404"/>
            <a:chOff x="2476500" y="2038350"/>
            <a:chExt cx="571500" cy="1828800"/>
          </a:xfrm>
          <a:solidFill>
            <a:srgbClr val="C9C9C9"/>
          </a:solidFill>
        </p:grpSpPr>
        <p:sp>
          <p:nvSpPr>
            <p:cNvPr id="15" name="Bent Arrow 14">
              <a:extLst>
                <a:ext uri="{FF2B5EF4-FFF2-40B4-BE49-F238E27FC236}">
                  <a16:creationId xmlns:a16="http://schemas.microsoft.com/office/drawing/2014/main" id="{C1E5A233-CB6A-48E0-B6A9-6EB1B39A79B9}"/>
                </a:ext>
              </a:extLst>
            </p:cNvPr>
            <p:cNvSpPr/>
            <p:nvPr/>
          </p:nvSpPr>
          <p:spPr bwMode="auto">
            <a:xfrm flipV="1">
              <a:off x="2476500" y="2038350"/>
              <a:ext cx="533400" cy="1828800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grpFill/>
            <a:ln w="9525">
              <a:solidFill>
                <a:srgbClr val="C9C9C9"/>
              </a:solidFill>
              <a:round/>
            </a:ln>
          </p:spPr>
          <p:txBody>
            <a:bodyPr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8D2F83-BC5E-4906-A962-B59CA9C8630C}"/>
                </a:ext>
              </a:extLst>
            </p:cNvPr>
            <p:cNvSpPr/>
            <p:nvPr/>
          </p:nvSpPr>
          <p:spPr bwMode="auto">
            <a:xfrm>
              <a:off x="2514600" y="2038350"/>
              <a:ext cx="533400" cy="45719"/>
            </a:xfrm>
            <a:prstGeom prst="rect">
              <a:avLst/>
            </a:prstGeom>
            <a:grpFill/>
            <a:ln w="9525">
              <a:solidFill>
                <a:srgbClr val="C9C9C9"/>
              </a:solidFill>
              <a:round/>
            </a:ln>
          </p:spPr>
          <p:txBody>
            <a:bodyPr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28D241-A607-4181-B82C-70F3D9C2FCCB}"/>
              </a:ext>
            </a:extLst>
          </p:cNvPr>
          <p:cNvGrpSpPr>
            <a:grpSpLocks/>
          </p:cNvGrpSpPr>
          <p:nvPr/>
        </p:nvGrpSpPr>
        <p:grpSpPr bwMode="auto">
          <a:xfrm>
            <a:off x="8286750" y="1927225"/>
            <a:ext cx="2952750" cy="1401689"/>
            <a:chOff x="1603804" y="2220559"/>
            <a:chExt cx="2955174" cy="1401960"/>
          </a:xfrm>
        </p:grpSpPr>
        <p:sp>
          <p:nvSpPr>
            <p:cNvPr id="39943" name="Text Placeholder 2">
              <a:extLst>
                <a:ext uri="{FF2B5EF4-FFF2-40B4-BE49-F238E27FC236}">
                  <a16:creationId xmlns:a16="http://schemas.microsoft.com/office/drawing/2014/main" id="{4AB693D5-3802-43F8-9574-E94689919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804" y="2220559"/>
              <a:ext cx="2013520" cy="26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02</a:t>
              </a:r>
            </a:p>
          </p:txBody>
        </p:sp>
        <p:sp>
          <p:nvSpPr>
            <p:cNvPr id="39944" name="TextBox 61">
              <a:extLst>
                <a:ext uri="{FF2B5EF4-FFF2-40B4-BE49-F238E27FC236}">
                  <a16:creationId xmlns:a16="http://schemas.microsoft.com/office/drawing/2014/main" id="{7DCEEBB5-1F76-4325-A4F0-75EE7E8947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026" y="2560292"/>
              <a:ext cx="2878952" cy="1062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dirty="0">
                  <a:solidFill>
                    <a:srgbClr val="7F7F7F"/>
                  </a:solidFill>
                  <a:sym typeface="宋体" panose="02010600030101010101" pitchFamily="2" charset="-122"/>
                </a:rPr>
                <a:t>Lol</a:t>
              </a:r>
              <a:r>
                <a:rPr lang="zh-CN" altLang="en-US" sz="2800" dirty="0">
                  <a:solidFill>
                    <a:srgbClr val="7F7F7F"/>
                  </a:solidFill>
                  <a:sym typeface="宋体" panose="02010600030101010101" pitchFamily="2" charset="-122"/>
                </a:rPr>
                <a:t>的升段和掉段机制更细致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6C96CA-F78E-4BD1-9ED4-6C9661F5DCAB}"/>
              </a:ext>
            </a:extLst>
          </p:cNvPr>
          <p:cNvGrpSpPr>
            <a:grpSpLocks/>
          </p:cNvGrpSpPr>
          <p:nvPr/>
        </p:nvGrpSpPr>
        <p:grpSpPr bwMode="auto">
          <a:xfrm>
            <a:off x="7727056" y="4403228"/>
            <a:ext cx="4358881" cy="1965286"/>
            <a:chOff x="1603804" y="2220559"/>
            <a:chExt cx="2955174" cy="1963179"/>
          </a:xfrm>
        </p:grpSpPr>
        <p:sp>
          <p:nvSpPr>
            <p:cNvPr id="39946" name="Text Placeholder 2">
              <a:extLst>
                <a:ext uri="{FF2B5EF4-FFF2-40B4-BE49-F238E27FC236}">
                  <a16:creationId xmlns:a16="http://schemas.microsoft.com/office/drawing/2014/main" id="{91A2C351-1C85-4E65-A564-8648D4ACE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804" y="2220559"/>
              <a:ext cx="2013520" cy="261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03</a:t>
              </a:r>
            </a:p>
          </p:txBody>
        </p:sp>
        <p:sp>
          <p:nvSpPr>
            <p:cNvPr id="39947" name="TextBox 64">
              <a:extLst>
                <a:ext uri="{FF2B5EF4-FFF2-40B4-BE49-F238E27FC236}">
                  <a16:creationId xmlns:a16="http://schemas.microsoft.com/office/drawing/2014/main" id="{389F4C3C-7436-4020-86C0-7DF120C3D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026" y="2560292"/>
              <a:ext cx="2878952" cy="1623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dirty="0">
                  <a:solidFill>
                    <a:srgbClr val="7F7F7F"/>
                  </a:solidFill>
                  <a:sym typeface="宋体" panose="02010600030101010101" pitchFamily="2" charset="-122"/>
                </a:rPr>
                <a:t>LOL</a:t>
              </a:r>
              <a:r>
                <a:rPr lang="zh-CN" altLang="en-US" sz="2800" dirty="0">
                  <a:solidFill>
                    <a:srgbClr val="7F7F7F"/>
                  </a:solidFill>
                  <a:sym typeface="宋体" panose="02010600030101010101" pitchFamily="2" charset="-122"/>
                </a:rPr>
                <a:t>的比赛评分机制和英雄熟练度算法更加复杂</a:t>
              </a:r>
              <a:r>
                <a:rPr lang="en-US" altLang="zh-CN" sz="2800" dirty="0">
                  <a:solidFill>
                    <a:srgbClr val="7F7F7F"/>
                  </a:solidFill>
                  <a:sym typeface="宋体" panose="02010600030101010101" pitchFamily="2" charset="-122"/>
                </a:rPr>
                <a:t>(</a:t>
              </a:r>
              <a:r>
                <a:rPr lang="zh-CN" altLang="en-US" sz="2800" dirty="0">
                  <a:solidFill>
                    <a:srgbClr val="7F7F7F"/>
                  </a:solidFill>
                  <a:sym typeface="宋体" panose="02010600030101010101" pitchFamily="2" charset="-122"/>
                </a:rPr>
                <a:t>公式尚不能获得</a:t>
              </a:r>
              <a:r>
                <a:rPr lang="en-US" altLang="zh-CN" sz="2800" dirty="0">
                  <a:solidFill>
                    <a:srgbClr val="7F7F7F"/>
                  </a:solidFill>
                  <a:sym typeface="宋体" panose="02010600030101010101" pitchFamily="2" charset="-122"/>
                </a:rPr>
                <a:t>)</a:t>
              </a:r>
              <a:endParaRPr lang="zh-CN" altLang="en-US" sz="2800" dirty="0">
                <a:solidFill>
                  <a:srgbClr val="7F7F7F"/>
                </a:solidFill>
                <a:sym typeface="宋体" panose="02010600030101010101" pitchFamily="2" charset="-122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521DCF-F801-4A5A-9830-780D1A6BFB27}"/>
              </a:ext>
            </a:extLst>
          </p:cNvPr>
          <p:cNvGrpSpPr>
            <a:grpSpLocks/>
          </p:cNvGrpSpPr>
          <p:nvPr/>
        </p:nvGrpSpPr>
        <p:grpSpPr bwMode="auto">
          <a:xfrm>
            <a:off x="535709" y="4525960"/>
            <a:ext cx="3353666" cy="1962272"/>
            <a:chOff x="1679271" y="2220559"/>
            <a:chExt cx="2959965" cy="1960170"/>
          </a:xfrm>
        </p:grpSpPr>
        <p:sp>
          <p:nvSpPr>
            <p:cNvPr id="39949" name="Text Placeholder 2">
              <a:extLst>
                <a:ext uri="{FF2B5EF4-FFF2-40B4-BE49-F238E27FC236}">
                  <a16:creationId xmlns:a16="http://schemas.microsoft.com/office/drawing/2014/main" id="{A52FC29B-66AD-4736-B22F-02164B0167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698" y="2220559"/>
              <a:ext cx="2013538" cy="261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04</a:t>
              </a:r>
            </a:p>
          </p:txBody>
        </p:sp>
        <p:sp>
          <p:nvSpPr>
            <p:cNvPr id="39950" name="TextBox 67">
              <a:extLst>
                <a:ext uri="{FF2B5EF4-FFF2-40B4-BE49-F238E27FC236}">
                  <a16:creationId xmlns:a16="http://schemas.microsoft.com/office/drawing/2014/main" id="{24F49901-5772-4322-AD06-6E21D1559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9271" y="2560292"/>
              <a:ext cx="2878979" cy="1620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2800" dirty="0">
                  <a:solidFill>
                    <a:srgbClr val="7F7F7F"/>
                  </a:solidFill>
                  <a:sym typeface="宋体" panose="02010600030101010101" pitchFamily="2" charset="-122"/>
                </a:rPr>
                <a:t>LOL</a:t>
              </a:r>
              <a:r>
                <a:rPr lang="zh-CN" altLang="en-US" sz="2800" dirty="0">
                  <a:solidFill>
                    <a:srgbClr val="7F7F7F"/>
                  </a:solidFill>
                  <a:sym typeface="宋体" panose="02010600030101010101" pitchFamily="2" charset="-122"/>
                </a:rPr>
                <a:t>的各个表实际更加复杂，细节更多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51D4D87-9BE4-4E88-BCAE-1D64EC6B6340}"/>
              </a:ext>
            </a:extLst>
          </p:cNvPr>
          <p:cNvGrpSpPr>
            <a:grpSpLocks/>
          </p:cNvGrpSpPr>
          <p:nvPr/>
        </p:nvGrpSpPr>
        <p:grpSpPr bwMode="auto">
          <a:xfrm>
            <a:off x="931863" y="1927225"/>
            <a:ext cx="2957512" cy="1401690"/>
            <a:chOff x="1679271" y="2220559"/>
            <a:chExt cx="2959965" cy="1401961"/>
          </a:xfrm>
        </p:grpSpPr>
        <p:sp>
          <p:nvSpPr>
            <p:cNvPr id="39952" name="Text Placeholder 2">
              <a:extLst>
                <a:ext uri="{FF2B5EF4-FFF2-40B4-BE49-F238E27FC236}">
                  <a16:creationId xmlns:a16="http://schemas.microsoft.com/office/drawing/2014/main" id="{6572E728-17FF-4FF2-9ADB-4D377FF8D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698" y="2220559"/>
              <a:ext cx="2013538" cy="26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684213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6842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01</a:t>
              </a:r>
            </a:p>
          </p:txBody>
        </p:sp>
        <p:sp>
          <p:nvSpPr>
            <p:cNvPr id="39953" name="TextBox 70">
              <a:extLst>
                <a:ext uri="{FF2B5EF4-FFF2-40B4-BE49-F238E27FC236}">
                  <a16:creationId xmlns:a16="http://schemas.microsoft.com/office/drawing/2014/main" id="{D049662E-8F7C-4ED9-B20F-A2C62484E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9271" y="2560293"/>
              <a:ext cx="2878979" cy="1062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2800" dirty="0">
                  <a:solidFill>
                    <a:srgbClr val="7F7F7F"/>
                  </a:solidFill>
                  <a:sym typeface="宋体" panose="02010600030101010101" pitchFamily="2" charset="-122"/>
                </a:rPr>
                <a:t>LOL</a:t>
              </a:r>
              <a:r>
                <a:rPr lang="zh-CN" altLang="en-US" sz="2800" dirty="0">
                  <a:solidFill>
                    <a:srgbClr val="7F7F7F"/>
                  </a:solidFill>
                  <a:sym typeface="宋体" panose="02010600030101010101" pitchFamily="2" charset="-122"/>
                </a:rPr>
                <a:t>实际有四种游戏模式</a:t>
              </a:r>
              <a:endParaRPr lang="en-US" altLang="zh-CN" sz="2800" dirty="0">
                <a:solidFill>
                  <a:srgbClr val="7F7F7F"/>
                </a:solidFill>
                <a:sym typeface="宋体" panose="02010600030101010101" pitchFamily="2" charset="-122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70F468-8E8C-4036-95F1-6CB142A8BD5B}"/>
              </a:ext>
            </a:extLst>
          </p:cNvPr>
          <p:cNvGrpSpPr>
            <a:grpSpLocks/>
          </p:cNvGrpSpPr>
          <p:nvPr/>
        </p:nvGrpSpPr>
        <p:grpSpPr bwMode="auto">
          <a:xfrm>
            <a:off x="6456363" y="3074988"/>
            <a:ext cx="1484312" cy="1485900"/>
            <a:chOff x="6455778" y="3074438"/>
            <a:chExt cx="1485674" cy="1485674"/>
          </a:xfrm>
        </p:grpSpPr>
        <p:sp>
          <p:nvSpPr>
            <p:cNvPr id="39955" name="Rounded Rectangle 20">
              <a:extLst>
                <a:ext uri="{FF2B5EF4-FFF2-40B4-BE49-F238E27FC236}">
                  <a16:creationId xmlns:a16="http://schemas.microsoft.com/office/drawing/2014/main" id="{3998AFD9-1C3B-40DF-B4B7-68665B469E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00000" flipV="1">
              <a:off x="6455778" y="3074438"/>
              <a:ext cx="1485674" cy="1485674"/>
            </a:xfrm>
            <a:prstGeom prst="roundRect">
              <a:avLst>
                <a:gd name="adj" fmla="val 9648"/>
              </a:avLst>
            </a:pr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zh-CN" sz="240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152FC2E-70E3-4C3E-A59A-C2E0A33ECE3B}"/>
                </a:ext>
              </a:extLst>
            </p:cNvPr>
            <p:cNvGrpSpPr/>
            <p:nvPr/>
          </p:nvGrpSpPr>
          <p:grpSpPr>
            <a:xfrm>
              <a:off x="6880423" y="3544610"/>
              <a:ext cx="613402" cy="593867"/>
              <a:chOff x="2339975" y="3200401"/>
              <a:chExt cx="249238" cy="241301"/>
            </a:xfrm>
            <a:solidFill>
              <a:schemeClr val="bg1"/>
            </a:solidFill>
          </p:grpSpPr>
          <p:sp>
            <p:nvSpPr>
              <p:cNvPr id="36" name="Rectangle 18">
                <a:extLst>
                  <a:ext uri="{FF2B5EF4-FFF2-40B4-BE49-F238E27FC236}">
                    <a16:creationId xmlns:a16="http://schemas.microsoft.com/office/drawing/2014/main" id="{88509F74-2A26-4F3D-A344-781ADDA3B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Rectangle 19">
                <a:extLst>
                  <a:ext uri="{FF2B5EF4-FFF2-40B4-BE49-F238E27FC236}">
                    <a16:creationId xmlns:a16="http://schemas.microsoft.com/office/drawing/2014/main" id="{5950AABD-9C3E-4897-B3F5-DF30D6E5F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Rectangle 20">
                <a:extLst>
                  <a:ext uri="{FF2B5EF4-FFF2-40B4-BE49-F238E27FC236}">
                    <a16:creationId xmlns:a16="http://schemas.microsoft.com/office/drawing/2014/main" id="{9D751373-6FC0-47F6-B8ED-C67A1A44A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C950B5FA-1271-4C1C-B167-64B35760E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1BE36F5B-EF4A-4224-8202-F0A48CDD6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Rectangle 23">
                <a:extLst>
                  <a:ext uri="{FF2B5EF4-FFF2-40B4-BE49-F238E27FC236}">
                    <a16:creationId xmlns:a16="http://schemas.microsoft.com/office/drawing/2014/main" id="{27BC9463-B9EF-4AE3-A012-D608B323F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7" name="Rectangle 24">
                <a:extLst>
                  <a:ext uri="{FF2B5EF4-FFF2-40B4-BE49-F238E27FC236}">
                    <a16:creationId xmlns:a16="http://schemas.microsoft.com/office/drawing/2014/main" id="{1B9AD33D-DAA5-4BF1-8E88-2E2FA060B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Rectangle 25">
                <a:extLst>
                  <a:ext uri="{FF2B5EF4-FFF2-40B4-BE49-F238E27FC236}">
                    <a16:creationId xmlns:a16="http://schemas.microsoft.com/office/drawing/2014/main" id="{FB0216D0-942C-4A52-8B63-BA791AC38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Rectangle 26">
                <a:extLst>
                  <a:ext uri="{FF2B5EF4-FFF2-40B4-BE49-F238E27FC236}">
                    <a16:creationId xmlns:a16="http://schemas.microsoft.com/office/drawing/2014/main" id="{C7F05C54-6F15-4FB9-A586-102470059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0" name="Rectangle 27">
                <a:extLst>
                  <a:ext uri="{FF2B5EF4-FFF2-40B4-BE49-F238E27FC236}">
                    <a16:creationId xmlns:a16="http://schemas.microsoft.com/office/drawing/2014/main" id="{78973BB7-5A0F-4EFC-A1F5-7F1EBE9D6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Rectangle 28">
                <a:extLst>
                  <a:ext uri="{FF2B5EF4-FFF2-40B4-BE49-F238E27FC236}">
                    <a16:creationId xmlns:a16="http://schemas.microsoft.com/office/drawing/2014/main" id="{2E643239-D386-4ACB-A51C-EBE7D87EC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0E6F9FD9-924C-4289-AA92-E41DB8C3A7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9975" y="3217864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329287B2-0CA5-4AB8-8AE0-A4E631EF8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4" name="Rectangle 31">
                <a:extLst>
                  <a:ext uri="{FF2B5EF4-FFF2-40B4-BE49-F238E27FC236}">
                    <a16:creationId xmlns:a16="http://schemas.microsoft.com/office/drawing/2014/main" id="{C3996911-DA45-4BEB-8C11-5F7D3E04B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19" tIns="81259" rIns="162519" bIns="81259"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2801F6-8CD9-4EA9-8F1C-73805DEB65B1}"/>
              </a:ext>
            </a:extLst>
          </p:cNvPr>
          <p:cNvGrpSpPr>
            <a:grpSpLocks/>
          </p:cNvGrpSpPr>
          <p:nvPr/>
        </p:nvGrpSpPr>
        <p:grpSpPr bwMode="auto">
          <a:xfrm>
            <a:off x="5353050" y="4176713"/>
            <a:ext cx="1485900" cy="1485900"/>
            <a:chOff x="5352721" y="4177495"/>
            <a:chExt cx="1485674" cy="1485674"/>
          </a:xfrm>
        </p:grpSpPr>
        <p:sp>
          <p:nvSpPr>
            <p:cNvPr id="39958" name="Rounded Rectangle 17">
              <a:extLst>
                <a:ext uri="{FF2B5EF4-FFF2-40B4-BE49-F238E27FC236}">
                  <a16:creationId xmlns:a16="http://schemas.microsoft.com/office/drawing/2014/main" id="{D3065AC7-C022-490A-86C6-5CE0F47971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00000" flipV="1">
              <a:off x="5352721" y="4177495"/>
              <a:ext cx="1485674" cy="1485674"/>
            </a:xfrm>
            <a:prstGeom prst="roundRect">
              <a:avLst>
                <a:gd name="adj" fmla="val 9648"/>
              </a:avLst>
            </a:prstGeom>
            <a:solidFill>
              <a:srgbClr val="AD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zh-CN" sz="2400"/>
            </a:p>
          </p:txBody>
        </p:sp>
        <p:sp>
          <p:nvSpPr>
            <p:cNvPr id="39959" name="Shape 719">
              <a:extLst>
                <a:ext uri="{FF2B5EF4-FFF2-40B4-BE49-F238E27FC236}">
                  <a16:creationId xmlns:a16="http://schemas.microsoft.com/office/drawing/2014/main" id="{B0C55A98-E1F9-478E-88EA-D1BDD788B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1694" y="4639527"/>
              <a:ext cx="587506" cy="505264"/>
            </a:xfrm>
            <a:custGeom>
              <a:avLst/>
              <a:gdLst>
                <a:gd name="T0" fmla="*/ 9262 w 21332"/>
                <a:gd name="T1" fmla="*/ 7207 h 21446"/>
                <a:gd name="T2" fmla="*/ 14475 w 21332"/>
                <a:gd name="T3" fmla="*/ 11108 h 21446"/>
                <a:gd name="T4" fmla="*/ 15796 w 21332"/>
                <a:gd name="T5" fmla="*/ 10800 h 21446"/>
                <a:gd name="T6" fmla="*/ 21160 w 21332"/>
                <a:gd name="T7" fmla="*/ 1771 h 21446"/>
                <a:gd name="T8" fmla="*/ 20913 w 21332"/>
                <a:gd name="T9" fmla="*/ 200 h 21446"/>
                <a:gd name="T10" fmla="*/ 19564 w 21332"/>
                <a:gd name="T11" fmla="*/ 487 h 21446"/>
                <a:gd name="T12" fmla="*/ 14734 w 21332"/>
                <a:gd name="T13" fmla="*/ 8618 h 21446"/>
                <a:gd name="T14" fmla="*/ 9490 w 21332"/>
                <a:gd name="T15" fmla="*/ 4694 h 21446"/>
                <a:gd name="T16" fmla="*/ 8757 w 21332"/>
                <a:gd name="T17" fmla="*/ 4541 h 21446"/>
                <a:gd name="T18" fmla="*/ 8147 w 21332"/>
                <a:gd name="T19" fmla="*/ 5039 h 21446"/>
                <a:gd name="T20" fmla="*/ 152 w 21332"/>
                <a:gd name="T21" fmla="*/ 19712 h 21446"/>
                <a:gd name="T22" fmla="*/ 450 w 21332"/>
                <a:gd name="T23" fmla="*/ 21269 h 21446"/>
                <a:gd name="T24" fmla="*/ 969 w 21332"/>
                <a:gd name="T25" fmla="*/ 21446 h 21446"/>
                <a:gd name="T26" fmla="*/ 1788 w 21332"/>
                <a:gd name="T27" fmla="*/ 20921 h 21446"/>
                <a:gd name="T28" fmla="*/ 9262 w 21332"/>
                <a:gd name="T29" fmla="*/ 7207 h 21446"/>
                <a:gd name="T30" fmla="*/ 19712 w 21332"/>
                <a:gd name="T31" fmla="*/ 12707 h 21446"/>
                <a:gd name="T32" fmla="*/ 14952 w 21332"/>
                <a:gd name="T33" fmla="*/ 17715 h 21446"/>
                <a:gd name="T34" fmla="*/ 9355 w 21332"/>
                <a:gd name="T35" fmla="*/ 12653 h 21446"/>
                <a:gd name="T36" fmla="*/ 8994 w 21332"/>
                <a:gd name="T37" fmla="*/ 12450 h 21446"/>
                <a:gd name="T38" fmla="*/ 8249 w 21332"/>
                <a:gd name="T39" fmla="*/ 12234 h 21446"/>
                <a:gd name="T40" fmla="*/ 7154 w 21332"/>
                <a:gd name="T41" fmla="*/ 14242 h 21446"/>
                <a:gd name="T42" fmla="*/ 8327 w 21332"/>
                <a:gd name="T43" fmla="*/ 14582 h 21446"/>
                <a:gd name="T44" fmla="*/ 14404 w 21332"/>
                <a:gd name="T45" fmla="*/ 20078 h 21446"/>
                <a:gd name="T46" fmla="*/ 14999 w 21332"/>
                <a:gd name="T47" fmla="*/ 20317 h 21446"/>
                <a:gd name="T48" fmla="*/ 15650 w 21332"/>
                <a:gd name="T49" fmla="*/ 20026 h 21446"/>
                <a:gd name="T50" fmla="*/ 21012 w 21332"/>
                <a:gd name="T51" fmla="*/ 14382 h 21446"/>
                <a:gd name="T52" fmla="*/ 21081 w 21332"/>
                <a:gd name="T53" fmla="*/ 12788 h 21446"/>
                <a:gd name="T54" fmla="*/ 19712 w 21332"/>
                <a:gd name="T55" fmla="*/ 12707 h 21446"/>
                <a:gd name="T56" fmla="*/ 735 w 21332"/>
                <a:gd name="T57" fmla="*/ 12382 h 21446"/>
                <a:gd name="T58" fmla="*/ 2190 w 21332"/>
                <a:gd name="T59" fmla="*/ 12804 h 21446"/>
                <a:gd name="T60" fmla="*/ 3284 w 21332"/>
                <a:gd name="T61" fmla="*/ 10795 h 21446"/>
                <a:gd name="T62" fmla="*/ 1204 w 21332"/>
                <a:gd name="T63" fmla="*/ 10192 h 21446"/>
                <a:gd name="T64" fmla="*/ 28 w 21332"/>
                <a:gd name="T65" fmla="*/ 11015 h 21446"/>
                <a:gd name="T66" fmla="*/ 735 w 21332"/>
                <a:gd name="T67" fmla="*/ 12382 h 2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332" h="21446">
                  <a:moveTo>
                    <a:pt x="9262" y="7207"/>
                  </a:moveTo>
                  <a:lnTo>
                    <a:pt x="14475" y="11108"/>
                  </a:lnTo>
                  <a:cubicBezTo>
                    <a:pt x="14915" y="11436"/>
                    <a:pt x="15500" y="11301"/>
                    <a:pt x="15796" y="10800"/>
                  </a:cubicBezTo>
                  <a:lnTo>
                    <a:pt x="21160" y="1771"/>
                  </a:lnTo>
                  <a:cubicBezTo>
                    <a:pt x="21464" y="1257"/>
                    <a:pt x="21354" y="555"/>
                    <a:pt x="20913" y="200"/>
                  </a:cubicBezTo>
                  <a:cubicBezTo>
                    <a:pt x="20472" y="-154"/>
                    <a:pt x="19869" y="-26"/>
                    <a:pt x="19564" y="487"/>
                  </a:cubicBezTo>
                  <a:lnTo>
                    <a:pt x="14734" y="8618"/>
                  </a:lnTo>
                  <a:lnTo>
                    <a:pt x="9490" y="4694"/>
                  </a:lnTo>
                  <a:cubicBezTo>
                    <a:pt x="9273" y="4532"/>
                    <a:pt x="9010" y="4478"/>
                    <a:pt x="8757" y="4541"/>
                  </a:cubicBezTo>
                  <a:cubicBezTo>
                    <a:pt x="8505" y="4607"/>
                    <a:pt x="8285" y="4785"/>
                    <a:pt x="8147" y="5039"/>
                  </a:cubicBezTo>
                  <a:lnTo>
                    <a:pt x="152" y="19712"/>
                  </a:lnTo>
                  <a:cubicBezTo>
                    <a:pt x="-136" y="20237"/>
                    <a:pt x="-2" y="20936"/>
                    <a:pt x="450" y="21269"/>
                  </a:cubicBezTo>
                  <a:cubicBezTo>
                    <a:pt x="611" y="21389"/>
                    <a:pt x="791" y="21446"/>
                    <a:pt x="969" y="21446"/>
                  </a:cubicBezTo>
                  <a:cubicBezTo>
                    <a:pt x="1290" y="21446"/>
                    <a:pt x="1604" y="21260"/>
                    <a:pt x="1788" y="20921"/>
                  </a:cubicBezTo>
                  <a:cubicBezTo>
                    <a:pt x="1788" y="20921"/>
                    <a:pt x="9262" y="7207"/>
                    <a:pt x="9262" y="7207"/>
                  </a:cubicBezTo>
                  <a:close/>
                  <a:moveTo>
                    <a:pt x="19712" y="12707"/>
                  </a:moveTo>
                  <a:lnTo>
                    <a:pt x="14952" y="17715"/>
                  </a:lnTo>
                  <a:lnTo>
                    <a:pt x="9355" y="12653"/>
                  </a:lnTo>
                  <a:cubicBezTo>
                    <a:pt x="9249" y="12556"/>
                    <a:pt x="9125" y="12487"/>
                    <a:pt x="8994" y="12450"/>
                  </a:cubicBezTo>
                  <a:lnTo>
                    <a:pt x="8249" y="12234"/>
                  </a:lnTo>
                  <a:lnTo>
                    <a:pt x="7154" y="14242"/>
                  </a:lnTo>
                  <a:lnTo>
                    <a:pt x="8327" y="14582"/>
                  </a:lnTo>
                  <a:lnTo>
                    <a:pt x="14404" y="20078"/>
                  </a:lnTo>
                  <a:cubicBezTo>
                    <a:pt x="14580" y="20237"/>
                    <a:pt x="14789" y="20317"/>
                    <a:pt x="14999" y="20317"/>
                  </a:cubicBezTo>
                  <a:cubicBezTo>
                    <a:pt x="15232" y="20317"/>
                    <a:pt x="15466" y="20218"/>
                    <a:pt x="15650" y="20026"/>
                  </a:cubicBezTo>
                  <a:lnTo>
                    <a:pt x="21012" y="14382"/>
                  </a:lnTo>
                  <a:cubicBezTo>
                    <a:pt x="21410" y="13963"/>
                    <a:pt x="21441" y="13250"/>
                    <a:pt x="21081" y="12788"/>
                  </a:cubicBezTo>
                  <a:cubicBezTo>
                    <a:pt x="20722" y="12325"/>
                    <a:pt x="20109" y="12289"/>
                    <a:pt x="19712" y="12707"/>
                  </a:cubicBezTo>
                  <a:close/>
                  <a:moveTo>
                    <a:pt x="735" y="12382"/>
                  </a:moveTo>
                  <a:lnTo>
                    <a:pt x="2190" y="12804"/>
                  </a:lnTo>
                  <a:lnTo>
                    <a:pt x="3284" y="10795"/>
                  </a:lnTo>
                  <a:lnTo>
                    <a:pt x="1204" y="10192"/>
                  </a:lnTo>
                  <a:cubicBezTo>
                    <a:pt x="683" y="10040"/>
                    <a:pt x="158" y="10410"/>
                    <a:pt x="28" y="11015"/>
                  </a:cubicBezTo>
                  <a:cubicBezTo>
                    <a:pt x="-100" y="11620"/>
                    <a:pt x="216" y="12231"/>
                    <a:pt x="735" y="123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1C7071C-9758-4AB9-801A-C082F8ECB5AA}"/>
              </a:ext>
            </a:extLst>
          </p:cNvPr>
          <p:cNvGrpSpPr>
            <a:grpSpLocks/>
          </p:cNvGrpSpPr>
          <p:nvPr/>
        </p:nvGrpSpPr>
        <p:grpSpPr bwMode="auto">
          <a:xfrm>
            <a:off x="4249738" y="3074988"/>
            <a:ext cx="1485900" cy="1485900"/>
            <a:chOff x="4249665" y="3074438"/>
            <a:chExt cx="1485674" cy="1485674"/>
          </a:xfrm>
        </p:grpSpPr>
        <p:sp>
          <p:nvSpPr>
            <p:cNvPr id="39961" name="Rounded Rectangle 23">
              <a:extLst>
                <a:ext uri="{FF2B5EF4-FFF2-40B4-BE49-F238E27FC236}">
                  <a16:creationId xmlns:a16="http://schemas.microsoft.com/office/drawing/2014/main" id="{5F08DFC1-38A5-411E-BD9F-1015FD2FB7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00000" flipV="1">
              <a:off x="4249665" y="3074438"/>
              <a:ext cx="1485674" cy="1485674"/>
            </a:xfrm>
            <a:prstGeom prst="roundRect">
              <a:avLst>
                <a:gd name="adj" fmla="val 9648"/>
              </a:avLst>
            </a:pr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zh-CN" sz="2400"/>
            </a:p>
          </p:txBody>
        </p:sp>
        <p:sp>
          <p:nvSpPr>
            <p:cNvPr id="39962" name="Shape 2102">
              <a:extLst>
                <a:ext uri="{FF2B5EF4-FFF2-40B4-BE49-F238E27FC236}">
                  <a16:creationId xmlns:a16="http://schemas.microsoft.com/office/drawing/2014/main" id="{4B080EDB-0BBD-4B3C-93F8-195D2D85F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339" y="3522435"/>
              <a:ext cx="720330" cy="576242"/>
            </a:xfrm>
            <a:custGeom>
              <a:avLst/>
              <a:gdLst>
                <a:gd name="T0" fmla="*/ 18143 w 21600"/>
                <a:gd name="T1" fmla="*/ 10800 h 21600"/>
                <a:gd name="T2" fmla="*/ 16709 w 21600"/>
                <a:gd name="T3" fmla="*/ 12419 h 21600"/>
                <a:gd name="T4" fmla="*/ 10800 w 21600"/>
                <a:gd name="T5" fmla="*/ 18359 h 21600"/>
                <a:gd name="T6" fmla="*/ 6524 w 21600"/>
                <a:gd name="T7" fmla="*/ 16146 h 21600"/>
                <a:gd name="T8" fmla="*/ 4691 w 21600"/>
                <a:gd name="T9" fmla="*/ 16146 h 21600"/>
                <a:gd name="T10" fmla="*/ 4691 w 21600"/>
                <a:gd name="T11" fmla="*/ 18437 h 21600"/>
                <a:gd name="T12" fmla="*/ 10800 w 21600"/>
                <a:gd name="T13" fmla="*/ 21600 h 21600"/>
                <a:gd name="T14" fmla="*/ 19043 w 21600"/>
                <a:gd name="T15" fmla="*/ 14039 h 21600"/>
                <a:gd name="T16" fmla="*/ 21600 w 21600"/>
                <a:gd name="T17" fmla="*/ 14039 h 21600"/>
                <a:gd name="T18" fmla="*/ 21600 w 21600"/>
                <a:gd name="T19" fmla="*/ 10800 h 21600"/>
                <a:gd name="T20" fmla="*/ 18143 w 21600"/>
                <a:gd name="T21" fmla="*/ 10800 h 21600"/>
                <a:gd name="T22" fmla="*/ 4891 w 21600"/>
                <a:gd name="T23" fmla="*/ 9180 h 21600"/>
                <a:gd name="T24" fmla="*/ 10800 w 21600"/>
                <a:gd name="T25" fmla="*/ 3240 h 21600"/>
                <a:gd name="T26" fmla="*/ 15076 w 21600"/>
                <a:gd name="T27" fmla="*/ 5454 h 21600"/>
                <a:gd name="T28" fmla="*/ 16909 w 21600"/>
                <a:gd name="T29" fmla="*/ 5454 h 21600"/>
                <a:gd name="T30" fmla="*/ 16909 w 21600"/>
                <a:gd name="T31" fmla="*/ 3163 h 21600"/>
                <a:gd name="T32" fmla="*/ 10800 w 21600"/>
                <a:gd name="T33" fmla="*/ 0 h 21600"/>
                <a:gd name="T34" fmla="*/ 2557 w 21600"/>
                <a:gd name="T35" fmla="*/ 7560 h 21600"/>
                <a:gd name="T36" fmla="*/ 0 w 21600"/>
                <a:gd name="T37" fmla="*/ 7560 h 21600"/>
                <a:gd name="T38" fmla="*/ 0 w 21600"/>
                <a:gd name="T39" fmla="*/ 10800 h 21600"/>
                <a:gd name="T40" fmla="*/ 3457 w 21600"/>
                <a:gd name="T41" fmla="*/ 10800 h 21600"/>
                <a:gd name="T42" fmla="*/ 4891 w 21600"/>
                <a:gd name="T43" fmla="*/ 9180 h 21600"/>
                <a:gd name="T44" fmla="*/ 7343 w 21600"/>
                <a:gd name="T45" fmla="*/ 10800 h 21600"/>
                <a:gd name="T46" fmla="*/ 10800 w 21600"/>
                <a:gd name="T47" fmla="*/ 15120 h 21600"/>
                <a:gd name="T48" fmla="*/ 14255 w 21600"/>
                <a:gd name="T49" fmla="*/ 10800 h 21600"/>
                <a:gd name="T50" fmla="*/ 10800 w 21600"/>
                <a:gd name="T51" fmla="*/ 6480 h 21600"/>
                <a:gd name="T52" fmla="*/ 7343 w 21600"/>
                <a:gd name="T53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00" h="2160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A72B82-EE71-437D-B3A0-D430BEFC7F73}"/>
              </a:ext>
            </a:extLst>
          </p:cNvPr>
          <p:cNvGrpSpPr>
            <a:grpSpLocks/>
          </p:cNvGrpSpPr>
          <p:nvPr/>
        </p:nvGrpSpPr>
        <p:grpSpPr bwMode="auto">
          <a:xfrm>
            <a:off x="5353050" y="1971675"/>
            <a:ext cx="1485900" cy="1485900"/>
            <a:chOff x="5352721" y="1971381"/>
            <a:chExt cx="1485674" cy="1485674"/>
          </a:xfrm>
        </p:grpSpPr>
        <p:sp>
          <p:nvSpPr>
            <p:cNvPr id="39964" name="Rounded Rectangle 26">
              <a:extLst>
                <a:ext uri="{FF2B5EF4-FFF2-40B4-BE49-F238E27FC236}">
                  <a16:creationId xmlns:a16="http://schemas.microsoft.com/office/drawing/2014/main" id="{8F79BDD6-F16B-4CF1-95D7-C25530E5D4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00000" flipV="1">
              <a:off x="5352721" y="1971381"/>
              <a:ext cx="1485674" cy="1485674"/>
            </a:xfrm>
            <a:prstGeom prst="roundRect">
              <a:avLst>
                <a:gd name="adj" fmla="val 9648"/>
              </a:avLst>
            </a:prstGeom>
            <a:solidFill>
              <a:srgbClr val="AD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zh-CN" altLang="zh-CN" sz="2400"/>
            </a:p>
          </p:txBody>
        </p:sp>
        <p:sp>
          <p:nvSpPr>
            <p:cNvPr id="39965" name="Freeform 56">
              <a:extLst>
                <a:ext uri="{FF2B5EF4-FFF2-40B4-BE49-F238E27FC236}">
                  <a16:creationId xmlns:a16="http://schemas.microsoft.com/office/drawing/2014/main" id="{44D7ED5E-A988-4899-80D7-39D976292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898" y="2468253"/>
              <a:ext cx="664971" cy="542729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7B77919-87CF-477F-BC3D-FE020F1B2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998" y="266356"/>
            <a:ext cx="4556760" cy="411480"/>
          </a:xfrm>
          <a:prstGeom prst="rect">
            <a:avLst/>
          </a:prstGeom>
        </p:spPr>
      </p:pic>
      <p:sp>
        <p:nvSpPr>
          <p:cNvPr id="56" name="PA_文本框 4">
            <a:extLst>
              <a:ext uri="{FF2B5EF4-FFF2-40B4-BE49-F238E27FC236}">
                <a16:creationId xmlns:a16="http://schemas.microsoft.com/office/drawing/2014/main" id="{6FD30174-31FB-499B-9A7D-3ED5626991D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90296" y="204290"/>
            <a:ext cx="43556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4400" b="1" dirty="0">
                <a:solidFill>
                  <a:srgbClr val="595959"/>
                </a:solidFill>
                <a:cs typeface="+mn-ea"/>
              </a:rPr>
              <a:t>7.1</a:t>
            </a:r>
            <a:r>
              <a:rPr lang="zh-CN" altLang="en-US" sz="4400" b="1" dirty="0">
                <a:solidFill>
                  <a:srgbClr val="595959"/>
                </a:solidFill>
                <a:cs typeface="+mn-ea"/>
              </a:rPr>
              <a:t>系统缺陷分析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 rot="5400000" flipV="1">
            <a:off x="4387513" y="181519"/>
            <a:ext cx="2530867" cy="6215743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30039" y="1357499"/>
            <a:ext cx="4994669" cy="5225586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411943">
            <a:off x="3948680" y="995244"/>
            <a:ext cx="4425407" cy="45882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72594" y="2445816"/>
            <a:ext cx="5760707" cy="1821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-316775" y="3289391"/>
            <a:ext cx="658387" cy="6661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6948761" y="4900165"/>
            <a:ext cx="2944201" cy="21887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10232309" y="-507382"/>
            <a:ext cx="3243833" cy="32283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 cstate="screen"/>
          <a:srcRect/>
          <a:stretch>
            <a:fillRect/>
          </a:stretch>
        </p:blipFill>
        <p:spPr>
          <a:xfrm rot="19695365">
            <a:off x="1982894" y="4920555"/>
            <a:ext cx="1579401" cy="1456694"/>
          </a:xfrm>
          <a:prstGeom prst="rect">
            <a:avLst/>
          </a:prstGeom>
        </p:spPr>
      </p:pic>
      <p:sp>
        <p:nvSpPr>
          <p:cNvPr id="14" name="图文框 13"/>
          <p:cNvSpPr/>
          <p:nvPr/>
        </p:nvSpPr>
        <p:spPr>
          <a:xfrm rot="2700000" flipV="1">
            <a:off x="10679830" y="3215452"/>
            <a:ext cx="509506" cy="509506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9" cstate="screen"/>
          <a:srcRect/>
          <a:stretch>
            <a:fillRect/>
          </a:stretch>
        </p:blipFill>
        <p:spPr>
          <a:xfrm>
            <a:off x="-91280" y="225969"/>
            <a:ext cx="1715750" cy="1275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0" cstate="screen"/>
          <a:srcRect/>
          <a:stretch>
            <a:fillRect/>
          </a:stretch>
        </p:blipFill>
        <p:spPr>
          <a:xfrm>
            <a:off x="-153472" y="4900164"/>
            <a:ext cx="1987847" cy="21887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1" cstate="screen"/>
          <a:srcRect/>
          <a:stretch>
            <a:fillRect/>
          </a:stretch>
        </p:blipFill>
        <p:spPr>
          <a:xfrm>
            <a:off x="10699083" y="5766161"/>
            <a:ext cx="470998" cy="47654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2318632" y="-1081096"/>
            <a:ext cx="1815289" cy="183665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3" cstate="screen"/>
          <a:srcRect/>
          <a:stretch>
            <a:fillRect/>
          </a:stretch>
        </p:blipFill>
        <p:spPr>
          <a:xfrm>
            <a:off x="8274078" y="343681"/>
            <a:ext cx="1855598" cy="152617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4" cstate="screen"/>
          <a:srcRect/>
          <a:stretch>
            <a:fillRect/>
          </a:stretch>
        </p:blipFill>
        <p:spPr>
          <a:xfrm>
            <a:off x="4556613" y="6394195"/>
            <a:ext cx="686627" cy="6947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93613" y="2547214"/>
            <a:ext cx="5917004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500" dirty="0">
                <a:solidFill>
                  <a:srgbClr val="595959"/>
                </a:solidFill>
                <a:cs typeface="+mn-ea"/>
                <a:sym typeface="+mn-lt"/>
              </a:rPr>
              <a:t>THANK YOU</a:t>
            </a:r>
            <a:endParaRPr lang="zh-CN" altLang="en-US" sz="7500" dirty="0">
              <a:solidFill>
                <a:srgbClr val="595959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7" grpId="0" animBg="1"/>
      <p:bldP spid="14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88" y="417765"/>
            <a:ext cx="9426573" cy="644023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67500" y="417765"/>
            <a:ext cx="2291814" cy="1379651"/>
            <a:chOff x="422357" y="327530"/>
            <a:chExt cx="1712930" cy="103116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7" y="501339"/>
              <a:ext cx="1146050" cy="55778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2357" y="327530"/>
              <a:ext cx="569977" cy="55473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365" y="682041"/>
              <a:ext cx="1255779" cy="67665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1786" y="444298"/>
              <a:ext cx="1255779" cy="185928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3354909" y="417919"/>
            <a:ext cx="5604510" cy="768350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en-US" altLang="zh-CN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系统功能需求列表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5728091-212E-44D4-9E07-3953B783A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82832"/>
              </p:ext>
            </p:extLst>
          </p:nvPr>
        </p:nvGraphicFramePr>
        <p:xfrm>
          <a:off x="1642369" y="1262587"/>
          <a:ext cx="8469297" cy="50214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0347">
                  <a:extLst>
                    <a:ext uri="{9D8B030D-6E8A-4147-A177-3AD203B41FA5}">
                      <a16:colId xmlns:a16="http://schemas.microsoft.com/office/drawing/2014/main" val="1648774640"/>
                    </a:ext>
                  </a:extLst>
                </a:gridCol>
                <a:gridCol w="1691425">
                  <a:extLst>
                    <a:ext uri="{9D8B030D-6E8A-4147-A177-3AD203B41FA5}">
                      <a16:colId xmlns:a16="http://schemas.microsoft.com/office/drawing/2014/main" val="333496896"/>
                    </a:ext>
                  </a:extLst>
                </a:gridCol>
                <a:gridCol w="1922629">
                  <a:extLst>
                    <a:ext uri="{9D8B030D-6E8A-4147-A177-3AD203B41FA5}">
                      <a16:colId xmlns:a16="http://schemas.microsoft.com/office/drawing/2014/main" val="3464781455"/>
                    </a:ext>
                  </a:extLst>
                </a:gridCol>
                <a:gridCol w="1910460">
                  <a:extLst>
                    <a:ext uri="{9D8B030D-6E8A-4147-A177-3AD203B41FA5}">
                      <a16:colId xmlns:a16="http://schemas.microsoft.com/office/drawing/2014/main" val="2794332969"/>
                    </a:ext>
                  </a:extLst>
                </a:gridCol>
                <a:gridCol w="1764436">
                  <a:extLst>
                    <a:ext uri="{9D8B030D-6E8A-4147-A177-3AD203B41FA5}">
                      <a16:colId xmlns:a16="http://schemas.microsoft.com/office/drawing/2014/main" val="3699625177"/>
                    </a:ext>
                  </a:extLst>
                </a:gridCol>
              </a:tblGrid>
              <a:tr h="6415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900" kern="0">
                          <a:effectLst/>
                        </a:rPr>
                        <a:t>序号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900" kern="0">
                          <a:effectLst/>
                        </a:rPr>
                        <a:t>名称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900" kern="0">
                          <a:effectLst/>
                        </a:rPr>
                        <a:t>主要内容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900" kern="0">
                          <a:effectLst/>
                        </a:rPr>
                        <a:t>输入数据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900" kern="0">
                          <a:effectLst/>
                        </a:rPr>
                        <a:t>输出数据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extLst>
                  <a:ext uri="{0D108BD9-81ED-4DB2-BD59-A6C34878D82A}">
                    <a16:rowId xmlns:a16="http://schemas.microsoft.com/office/drawing/2014/main" val="795980512"/>
                  </a:ext>
                </a:extLst>
              </a:tr>
              <a:tr h="10031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</a:rPr>
                        <a:t>1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信息存储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存储玩家的对局信息</a:t>
                      </a:r>
                      <a:r>
                        <a:rPr lang="en-US" sz="1300" kern="0">
                          <a:effectLst/>
                        </a:rPr>
                        <a:t>(</a:t>
                      </a:r>
                      <a:r>
                        <a:rPr lang="zh-CN" sz="1300" kern="0">
                          <a:effectLst/>
                        </a:rPr>
                        <a:t>胜率、助攻、杀人数、死亡数等</a:t>
                      </a:r>
                      <a:r>
                        <a:rPr lang="en-US" sz="1300" kern="0">
                          <a:effectLst/>
                        </a:rPr>
                        <a:t>)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玩家游戏对局数据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玩家的总胜率，平均评分和积分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extLst>
                  <a:ext uri="{0D108BD9-81ED-4DB2-BD59-A6C34878D82A}">
                    <a16:rowId xmlns:a16="http://schemas.microsoft.com/office/drawing/2014/main" val="2250821925"/>
                  </a:ext>
                </a:extLst>
              </a:tr>
              <a:tr h="10089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</a:rPr>
                        <a:t>2</a:t>
                      </a:r>
                      <a:endParaRPr lang="zh-CN" sz="7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玩家礼仪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对于游戏中有口头谩骂、逃跑挂机的行为惩罚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每一场匹配对局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降低信誉分，限制进入游戏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extLst>
                  <a:ext uri="{0D108BD9-81ED-4DB2-BD59-A6C34878D82A}">
                    <a16:rowId xmlns:a16="http://schemas.microsoft.com/office/drawing/2014/main" val="1074069051"/>
                  </a:ext>
                </a:extLst>
              </a:tr>
              <a:tr h="8048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</a:rPr>
                        <a:t>3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量化玩家游戏实力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玩家段位依据每一场游戏结果而实时变化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每一场游戏数据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玩家的实时段位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extLst>
                  <a:ext uri="{0D108BD9-81ED-4DB2-BD59-A6C34878D82A}">
                    <a16:rowId xmlns:a16="http://schemas.microsoft.com/office/drawing/2014/main" val="1971630308"/>
                  </a:ext>
                </a:extLst>
              </a:tr>
              <a:tr h="8748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</a:rPr>
                        <a:t>4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游戏对局匹配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为玩家匹配到实力相似的四个队友和五个对手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玩家对局数据和段位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符合玩家实力的对局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extLst>
                  <a:ext uri="{0D108BD9-81ED-4DB2-BD59-A6C34878D82A}">
                    <a16:rowId xmlns:a16="http://schemas.microsoft.com/office/drawing/2014/main" val="164320922"/>
                  </a:ext>
                </a:extLst>
              </a:tr>
              <a:tr h="6881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</a:rPr>
                        <a:t>5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 dirty="0">
                          <a:effectLst/>
                        </a:rPr>
                        <a:t>玩家偏</a:t>
                      </a:r>
                      <a:r>
                        <a:rPr lang="zh-CN" altLang="en-US" sz="1300" kern="0" dirty="0">
                          <a:effectLst/>
                        </a:rPr>
                        <a:t>好</a:t>
                      </a:r>
                      <a:endParaRPr lang="zh-CN" sz="7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计算玩家最爱玩的位置和英雄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>
                          <a:effectLst/>
                        </a:rPr>
                        <a:t>玩家所有的游戏记录</a:t>
                      </a: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300" kern="0" dirty="0">
                          <a:effectLst/>
                        </a:rPr>
                        <a:t>玩家爱玩的位置和英雄</a:t>
                      </a:r>
                      <a:endParaRPr lang="zh-CN" sz="7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484" marR="45484" marT="0" marB="0" anchor="ctr"/>
                </a:tc>
                <a:extLst>
                  <a:ext uri="{0D108BD9-81ED-4DB2-BD59-A6C34878D82A}">
                    <a16:rowId xmlns:a16="http://schemas.microsoft.com/office/drawing/2014/main" val="325554001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 rot="5400000" flipV="1">
            <a:off x="5099957" y="606614"/>
            <a:ext cx="1992085" cy="56447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868504" y="1098521"/>
            <a:ext cx="4454992" cy="4660958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411943">
            <a:off x="4145794" y="1445694"/>
            <a:ext cx="3947239" cy="40925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846" y="436801"/>
            <a:ext cx="148492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-569490" y="1303217"/>
            <a:ext cx="1987847" cy="2188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14194" y="2723604"/>
            <a:ext cx="6357620" cy="768350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l"/>
            <a:r>
              <a:rPr lang="zh-CN" altLang="en-US" sz="4400" b="1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系统相关算法与公式分析</a:t>
            </a:r>
            <a:endParaRPr lang="zh-CN" altLang="en-US" sz="4400" b="1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42333" y="4988009"/>
            <a:ext cx="2075496" cy="15429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985" y="290830"/>
            <a:ext cx="4556760" cy="411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0778E0-1F24-4941-9142-03B4A7A4B8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39" y="501652"/>
            <a:ext cx="2656115" cy="199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  <p:bldP spid="5" grpId="0"/>
      <p:bldP spid="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26829" y="3317068"/>
            <a:ext cx="7433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KDA=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（</a:t>
            </a:r>
            <a:r>
              <a:rPr lang="zh-CN" altLang="zh-CN" sz="3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（杀人数+助攻）/死亡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）*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3</a:t>
            </a:r>
            <a:endParaRPr lang="zh-CN" altLang="zh-CN" sz="36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图文框 3"/>
          <p:cNvSpPr/>
          <p:nvPr/>
        </p:nvSpPr>
        <p:spPr>
          <a:xfrm rot="5400000" flipV="1">
            <a:off x="6460076" y="18297"/>
            <a:ext cx="2532145" cy="76690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9558428" y="1690849"/>
            <a:ext cx="2338088" cy="173815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81170" y="1732820"/>
            <a:ext cx="481080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zh-CN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2.1 </a:t>
            </a:r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影响单场比赛评分的</a:t>
            </a:r>
            <a:r>
              <a:rPr lang="en-US" altLang="zh-CN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KDA</a:t>
            </a:r>
            <a:endParaRPr lang="zh-CN" altLang="en-US" dirty="0">
              <a:solidFill>
                <a:srgbClr val="F399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图文框 6"/>
          <p:cNvSpPr/>
          <p:nvPr/>
        </p:nvSpPr>
        <p:spPr>
          <a:xfrm rot="5400000" flipV="1">
            <a:off x="2799597" y="-671560"/>
            <a:ext cx="918116" cy="5270425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411943">
            <a:off x="984468" y="2822540"/>
            <a:ext cx="3061372" cy="31740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10387538" y="494489"/>
            <a:ext cx="1029684" cy="10418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3495808" y="2991044"/>
            <a:ext cx="436862" cy="442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4150" y="276860"/>
            <a:ext cx="4556760" cy="4114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EFC811-F2C0-400E-9E4E-544704936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6" y="4327406"/>
            <a:ext cx="4073231" cy="2753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  <p:bldP spid="6" grpId="0"/>
      <p:bldP spid="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03630" y="2378165"/>
            <a:ext cx="4749782" cy="1563808"/>
            <a:chOff x="3365516" y="1639429"/>
            <a:chExt cx="4749782" cy="1563808"/>
          </a:xfrm>
        </p:grpSpPr>
        <p:sp>
          <p:nvSpPr>
            <p:cNvPr id="6" name="矩形: 剪去单角 5"/>
            <p:cNvSpPr/>
            <p:nvPr/>
          </p:nvSpPr>
          <p:spPr>
            <a:xfrm>
              <a:off x="3929743" y="1879629"/>
              <a:ext cx="2879268" cy="1323608"/>
            </a:xfrm>
            <a:prstGeom prst="snip1Rect">
              <a:avLst>
                <a:gd name="adj" fmla="val 50000"/>
              </a:avLst>
            </a:prstGeom>
            <a:solidFill>
              <a:srgbClr val="FEF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3365516" y="2345131"/>
              <a:ext cx="453009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spc="300" dirty="0">
                  <a:solidFill>
                    <a:srgbClr val="F39900"/>
                  </a:solidFill>
                  <a:cs typeface="+mn-ea"/>
                  <a:sym typeface="+mn-lt"/>
                </a:rPr>
                <a:t>2.2   </a:t>
              </a:r>
              <a:r>
                <a:rPr lang="zh-CN" altLang="en-US" sz="2400" b="1" spc="300" dirty="0">
                  <a:solidFill>
                    <a:srgbClr val="F39900"/>
                  </a:solidFill>
                  <a:cs typeface="+mn-ea"/>
                  <a:sym typeface="+mn-lt"/>
                </a:rPr>
                <a:t>玩家总体实力积分算法</a:t>
              </a:r>
            </a:p>
          </p:txBody>
        </p:sp>
        <p:sp>
          <p:nvSpPr>
            <p:cNvPr id="4" name="图文框 3"/>
            <p:cNvSpPr/>
            <p:nvPr/>
          </p:nvSpPr>
          <p:spPr>
            <a:xfrm rot="5400000" flipV="1">
              <a:off x="5532200" y="522134"/>
              <a:ext cx="1127598" cy="4038598"/>
            </a:xfrm>
            <a:prstGeom prst="frame">
              <a:avLst>
                <a:gd name="adj1" fmla="val 132"/>
              </a:avLst>
            </a:prstGeom>
            <a:solidFill>
              <a:srgbClr val="FEAC22"/>
            </a:solidFill>
            <a:ln>
              <a:solidFill>
                <a:srgbClr val="FEAC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39900"/>
                </a:solidFill>
                <a:cs typeface="+mn-ea"/>
                <a:sym typeface="+mn-lt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3676441" y="1639429"/>
              <a:ext cx="697104" cy="705311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9695365">
            <a:off x="4976284" y="2763695"/>
            <a:ext cx="858517" cy="79181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14730" y="3893820"/>
            <a:ext cx="6515100" cy="2675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cs typeface="+mn-ea"/>
                <a:sym typeface="+mn-lt"/>
              </a:rPr>
              <a:t>Ra：A玩家当前的积分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cs typeface="+mn-ea"/>
                <a:sym typeface="+mn-lt"/>
              </a:rPr>
              <a:t>Rb：B玩家当前的积分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cs typeface="+mn-ea"/>
                <a:sym typeface="+mn-lt"/>
              </a:rPr>
              <a:t>Sa：实际胜负值，胜=1，平=0.5，负=0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cs typeface="+mn-ea"/>
                <a:sym typeface="+mn-lt"/>
              </a:rPr>
              <a:t>Ea：预期A选手的胜负值，Ea=1/(1+10^[(Rb-Ra)/400])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cs typeface="+mn-ea"/>
                <a:sym typeface="+mn-lt"/>
              </a:rPr>
              <a:t>Eb：预期B选手的胜负值，Eb=1/(1+10^[(Ra-Rb)/400])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1600" spc="300" dirty="0">
                <a:cs typeface="+mn-ea"/>
                <a:sym typeface="+mn-lt"/>
              </a:rPr>
              <a:t>因为E值也为预估，则Ea+ Eb=1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315075" y="2526665"/>
            <a:ext cx="5357495" cy="1938020"/>
            <a:chOff x="5978884" y="3724720"/>
            <a:chExt cx="4996973" cy="2193543"/>
          </a:xfrm>
        </p:grpSpPr>
        <p:sp>
          <p:nvSpPr>
            <p:cNvPr id="18" name="矩形 17"/>
            <p:cNvSpPr/>
            <p:nvPr/>
          </p:nvSpPr>
          <p:spPr>
            <a:xfrm>
              <a:off x="6475476" y="3724720"/>
              <a:ext cx="4500381" cy="2193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30000"/>
                </a:spcBef>
              </a:pPr>
              <a:r>
                <a:rPr lang="zh-CN" altLang="en-US" sz="1600" spc="300" dirty="0">
                  <a:cs typeface="+mn-ea"/>
                  <a:sym typeface="+mn-lt"/>
                </a:rPr>
                <a:t>在该算法中，每名玩家对应一个ELO值，也就是LOL中俗称的隐藏Rank分。例如玩家A和B进行一场比赛，RA表示玩家A的ELO值，RB表示玩家B的ELO值，那么便可以分别算出玩家A，</a:t>
              </a:r>
              <a:r>
                <a:rPr lang="en-US" altLang="zh-CN" sz="1600" spc="300" dirty="0">
                  <a:cs typeface="+mn-ea"/>
                  <a:sym typeface="+mn-lt"/>
                </a:rPr>
                <a:t>B</a:t>
              </a:r>
              <a:r>
                <a:rPr lang="zh-CN" altLang="en-US" sz="1600" spc="300" dirty="0">
                  <a:cs typeface="+mn-ea"/>
                  <a:sym typeface="+mn-lt"/>
                </a:rPr>
                <a:t>本场比赛获胜的期望值。</a:t>
              </a:r>
            </a:p>
          </p:txBody>
        </p:sp>
        <p:sp>
          <p:nvSpPr>
            <p:cNvPr id="22" name="play-button_88011"/>
            <p:cNvSpPr>
              <a:spLocks noChangeAspect="1"/>
            </p:cNvSpPr>
            <p:nvPr/>
          </p:nvSpPr>
          <p:spPr bwMode="auto">
            <a:xfrm>
              <a:off x="5978884" y="3805285"/>
              <a:ext cx="350159" cy="332718"/>
            </a:xfrm>
            <a:custGeom>
              <a:avLst/>
              <a:gdLst>
                <a:gd name="connsiteX0" fmla="*/ 56750 w 607390"/>
                <a:gd name="connsiteY0" fmla="*/ 456490 h 607501"/>
                <a:gd name="connsiteX1" fmla="*/ 56750 w 607390"/>
                <a:gd name="connsiteY1" fmla="*/ 523646 h 607501"/>
                <a:gd name="connsiteX2" fmla="*/ 113641 w 607390"/>
                <a:gd name="connsiteY2" fmla="*/ 531360 h 607501"/>
                <a:gd name="connsiteX3" fmla="*/ 102008 w 607390"/>
                <a:gd name="connsiteY3" fmla="*/ 519744 h 607501"/>
                <a:gd name="connsiteX4" fmla="*/ 56750 w 607390"/>
                <a:gd name="connsiteY4" fmla="*/ 456490 h 607501"/>
                <a:gd name="connsiteX5" fmla="*/ 534959 w 607390"/>
                <a:gd name="connsiteY5" fmla="*/ 262916 h 607501"/>
                <a:gd name="connsiteX6" fmla="*/ 412180 w 607390"/>
                <a:gd name="connsiteY6" fmla="*/ 404943 h 607501"/>
                <a:gd name="connsiteX7" fmla="*/ 405728 w 607390"/>
                <a:gd name="connsiteY7" fmla="*/ 411386 h 607501"/>
                <a:gd name="connsiteX8" fmla="*/ 408364 w 607390"/>
                <a:gd name="connsiteY8" fmla="*/ 429446 h 607501"/>
                <a:gd name="connsiteX9" fmla="*/ 356653 w 607390"/>
                <a:gd name="connsiteY9" fmla="*/ 479722 h 607501"/>
                <a:gd name="connsiteX10" fmla="*/ 332115 w 607390"/>
                <a:gd name="connsiteY10" fmla="*/ 473279 h 607501"/>
                <a:gd name="connsiteX11" fmla="*/ 227422 w 607390"/>
                <a:gd name="connsiteY11" fmla="*/ 541706 h 607501"/>
                <a:gd name="connsiteX12" fmla="*/ 303670 w 607390"/>
                <a:gd name="connsiteY12" fmla="*/ 555954 h 607501"/>
                <a:gd name="connsiteX13" fmla="*/ 308850 w 607390"/>
                <a:gd name="connsiteY13" fmla="*/ 555954 h 607501"/>
                <a:gd name="connsiteX14" fmla="*/ 544047 w 607390"/>
                <a:gd name="connsiteY14" fmla="*/ 327440 h 607501"/>
                <a:gd name="connsiteX15" fmla="*/ 534959 w 607390"/>
                <a:gd name="connsiteY15" fmla="*/ 262916 h 607501"/>
                <a:gd name="connsiteX16" fmla="*/ 285541 w 607390"/>
                <a:gd name="connsiteY16" fmla="*/ 154471 h 607501"/>
                <a:gd name="connsiteX17" fmla="*/ 337195 w 607390"/>
                <a:gd name="connsiteY17" fmla="*/ 206090 h 607501"/>
                <a:gd name="connsiteX18" fmla="*/ 285541 w 607390"/>
                <a:gd name="connsiteY18" fmla="*/ 257709 h 607501"/>
                <a:gd name="connsiteX19" fmla="*/ 233887 w 607390"/>
                <a:gd name="connsiteY19" fmla="*/ 206090 h 607501"/>
                <a:gd name="connsiteX20" fmla="*/ 285541 w 607390"/>
                <a:gd name="connsiteY20" fmla="*/ 154471 h 607501"/>
                <a:gd name="connsiteX21" fmla="*/ 308850 w 607390"/>
                <a:gd name="connsiteY21" fmla="*/ 88672 h 607501"/>
                <a:gd name="connsiteX22" fmla="*/ 73563 w 607390"/>
                <a:gd name="connsiteY22" fmla="*/ 318456 h 607501"/>
                <a:gd name="connsiteX23" fmla="*/ 138178 w 607390"/>
                <a:gd name="connsiteY23" fmla="*/ 484895 h 607501"/>
                <a:gd name="connsiteX24" fmla="*/ 171804 w 607390"/>
                <a:gd name="connsiteY24" fmla="*/ 513301 h 607501"/>
                <a:gd name="connsiteX25" fmla="*/ 306215 w 607390"/>
                <a:gd name="connsiteY25" fmla="*/ 429446 h 607501"/>
                <a:gd name="connsiteX26" fmla="*/ 306215 w 607390"/>
                <a:gd name="connsiteY26" fmla="*/ 426814 h 607501"/>
                <a:gd name="connsiteX27" fmla="*/ 357925 w 607390"/>
                <a:gd name="connsiteY27" fmla="*/ 376537 h 607501"/>
                <a:gd name="connsiteX28" fmla="*/ 367013 w 607390"/>
                <a:gd name="connsiteY28" fmla="*/ 377808 h 607501"/>
                <a:gd name="connsiteX29" fmla="*/ 376010 w 607390"/>
                <a:gd name="connsiteY29" fmla="*/ 368733 h 607501"/>
                <a:gd name="connsiteX30" fmla="*/ 511694 w 607390"/>
                <a:gd name="connsiteY30" fmla="*/ 203564 h 607501"/>
                <a:gd name="connsiteX31" fmla="*/ 479431 w 607390"/>
                <a:gd name="connsiteY31" fmla="*/ 161001 h 607501"/>
                <a:gd name="connsiteX32" fmla="*/ 313940 w 607390"/>
                <a:gd name="connsiteY32" fmla="*/ 88672 h 607501"/>
                <a:gd name="connsiteX33" fmla="*/ 308850 w 607390"/>
                <a:gd name="connsiteY33" fmla="*/ 88672 h 607501"/>
                <a:gd name="connsiteX34" fmla="*/ 508195 w 607390"/>
                <a:gd name="connsiteY34" fmla="*/ 50783 h 607501"/>
                <a:gd name="connsiteX35" fmla="*/ 438081 w 607390"/>
                <a:gd name="connsiteY35" fmla="*/ 69341 h 607501"/>
                <a:gd name="connsiteX36" fmla="*/ 515602 w 607390"/>
                <a:gd name="connsiteY36" fmla="*/ 126152 h 607501"/>
                <a:gd name="connsiteX37" fmla="*/ 537594 w 607390"/>
                <a:gd name="connsiteY37" fmla="*/ 153196 h 607501"/>
                <a:gd name="connsiteX38" fmla="*/ 554407 w 607390"/>
                <a:gd name="connsiteY38" fmla="*/ 89942 h 607501"/>
                <a:gd name="connsiteX39" fmla="*/ 545319 w 607390"/>
                <a:gd name="connsiteY39" fmla="*/ 60266 h 607501"/>
                <a:gd name="connsiteX40" fmla="*/ 508195 w 607390"/>
                <a:gd name="connsiteY40" fmla="*/ 50783 h 607501"/>
                <a:gd name="connsiteX41" fmla="*/ 500572 w 607390"/>
                <a:gd name="connsiteY41" fmla="*/ 756 h 607501"/>
                <a:gd name="connsiteX42" fmla="*/ 584125 w 607390"/>
                <a:gd name="connsiteY42" fmla="*/ 25418 h 607501"/>
                <a:gd name="connsiteX43" fmla="*/ 607390 w 607390"/>
                <a:gd name="connsiteY43" fmla="*/ 91303 h 607501"/>
                <a:gd name="connsiteX44" fmla="*/ 569857 w 607390"/>
                <a:gd name="connsiteY44" fmla="*/ 207466 h 607501"/>
                <a:gd name="connsiteX45" fmla="*/ 594485 w 607390"/>
                <a:gd name="connsiteY45" fmla="*/ 328711 h 607501"/>
                <a:gd name="connsiteX46" fmla="*/ 308850 w 607390"/>
                <a:gd name="connsiteY46" fmla="*/ 607501 h 607501"/>
                <a:gd name="connsiteX47" fmla="*/ 302307 w 607390"/>
                <a:gd name="connsiteY47" fmla="*/ 607501 h 607501"/>
                <a:gd name="connsiteX48" fmla="*/ 165351 w 607390"/>
                <a:gd name="connsiteY48" fmla="*/ 568841 h 607501"/>
                <a:gd name="connsiteX49" fmla="*/ 90376 w 607390"/>
                <a:gd name="connsiteY49" fmla="*/ 584269 h 607501"/>
                <a:gd name="connsiteX50" fmla="*/ 21852 w 607390"/>
                <a:gd name="connsiteY50" fmla="*/ 558495 h 607501"/>
                <a:gd name="connsiteX51" fmla="*/ 30940 w 607390"/>
                <a:gd name="connsiteY51" fmla="*/ 388154 h 607501"/>
                <a:gd name="connsiteX52" fmla="*/ 23125 w 607390"/>
                <a:gd name="connsiteY52" fmla="*/ 317095 h 607501"/>
                <a:gd name="connsiteX53" fmla="*/ 308850 w 607390"/>
                <a:gd name="connsiteY53" fmla="*/ 38304 h 607501"/>
                <a:gd name="connsiteX54" fmla="*/ 315303 w 607390"/>
                <a:gd name="connsiteY54" fmla="*/ 38304 h 607501"/>
                <a:gd name="connsiteX55" fmla="*/ 373466 w 607390"/>
                <a:gd name="connsiteY55" fmla="*/ 44838 h 607501"/>
                <a:gd name="connsiteX56" fmla="*/ 500572 w 607390"/>
                <a:gd name="connsiteY56" fmla="*/ 756 h 60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07390" h="607501">
                  <a:moveTo>
                    <a:pt x="56750" y="456490"/>
                  </a:moveTo>
                  <a:cubicBezTo>
                    <a:pt x="46390" y="487527"/>
                    <a:pt x="46390" y="512030"/>
                    <a:pt x="56750" y="523646"/>
                  </a:cubicBezTo>
                  <a:cubicBezTo>
                    <a:pt x="67110" y="533992"/>
                    <a:pt x="86468" y="536533"/>
                    <a:pt x="113641" y="531360"/>
                  </a:cubicBezTo>
                  <a:lnTo>
                    <a:pt x="102008" y="519744"/>
                  </a:lnTo>
                  <a:cubicBezTo>
                    <a:pt x="83923" y="500414"/>
                    <a:pt x="68383" y="479722"/>
                    <a:pt x="56750" y="456490"/>
                  </a:cubicBezTo>
                  <a:close/>
                  <a:moveTo>
                    <a:pt x="534959" y="262916"/>
                  </a:moveTo>
                  <a:cubicBezTo>
                    <a:pt x="502697" y="309381"/>
                    <a:pt x="461346" y="358478"/>
                    <a:pt x="412180" y="404943"/>
                  </a:cubicBezTo>
                  <a:lnTo>
                    <a:pt x="405728" y="411386"/>
                  </a:lnTo>
                  <a:cubicBezTo>
                    <a:pt x="407000" y="416559"/>
                    <a:pt x="408364" y="423002"/>
                    <a:pt x="408364" y="429446"/>
                  </a:cubicBezTo>
                  <a:cubicBezTo>
                    <a:pt x="407000" y="456490"/>
                    <a:pt x="383735" y="479722"/>
                    <a:pt x="356653" y="479722"/>
                  </a:cubicBezTo>
                  <a:cubicBezTo>
                    <a:pt x="347565" y="479722"/>
                    <a:pt x="339840" y="477181"/>
                    <a:pt x="332115" y="473279"/>
                  </a:cubicBezTo>
                  <a:cubicBezTo>
                    <a:pt x="297218" y="500414"/>
                    <a:pt x="262320" y="523646"/>
                    <a:pt x="227422" y="541706"/>
                  </a:cubicBezTo>
                  <a:cubicBezTo>
                    <a:pt x="251960" y="550781"/>
                    <a:pt x="277769" y="555954"/>
                    <a:pt x="303670" y="555954"/>
                  </a:cubicBezTo>
                  <a:lnTo>
                    <a:pt x="308850" y="555954"/>
                  </a:lnTo>
                  <a:cubicBezTo>
                    <a:pt x="435446" y="555954"/>
                    <a:pt x="541502" y="453949"/>
                    <a:pt x="544047" y="327440"/>
                  </a:cubicBezTo>
                  <a:cubicBezTo>
                    <a:pt x="544047" y="305569"/>
                    <a:pt x="541502" y="283607"/>
                    <a:pt x="534959" y="262916"/>
                  </a:cubicBezTo>
                  <a:close/>
                  <a:moveTo>
                    <a:pt x="285541" y="154471"/>
                  </a:moveTo>
                  <a:cubicBezTo>
                    <a:pt x="314069" y="154471"/>
                    <a:pt x="337195" y="177582"/>
                    <a:pt x="337195" y="206090"/>
                  </a:cubicBezTo>
                  <a:cubicBezTo>
                    <a:pt x="337195" y="234598"/>
                    <a:pt x="314069" y="257709"/>
                    <a:pt x="285541" y="257709"/>
                  </a:cubicBezTo>
                  <a:cubicBezTo>
                    <a:pt x="257013" y="257709"/>
                    <a:pt x="233887" y="234598"/>
                    <a:pt x="233887" y="206090"/>
                  </a:cubicBezTo>
                  <a:cubicBezTo>
                    <a:pt x="233887" y="177582"/>
                    <a:pt x="257013" y="154471"/>
                    <a:pt x="285541" y="154471"/>
                  </a:cubicBezTo>
                  <a:close/>
                  <a:moveTo>
                    <a:pt x="308850" y="88672"/>
                  </a:moveTo>
                  <a:cubicBezTo>
                    <a:pt x="182164" y="88672"/>
                    <a:pt x="76198" y="190677"/>
                    <a:pt x="73563" y="318456"/>
                  </a:cubicBezTo>
                  <a:cubicBezTo>
                    <a:pt x="72291" y="380349"/>
                    <a:pt x="95556" y="439791"/>
                    <a:pt x="138178" y="484895"/>
                  </a:cubicBezTo>
                  <a:cubicBezTo>
                    <a:pt x="148539" y="495241"/>
                    <a:pt x="160171" y="504316"/>
                    <a:pt x="171804" y="513301"/>
                  </a:cubicBezTo>
                  <a:cubicBezTo>
                    <a:pt x="210609" y="495241"/>
                    <a:pt x="257140" y="468106"/>
                    <a:pt x="306215" y="429446"/>
                  </a:cubicBezTo>
                  <a:lnTo>
                    <a:pt x="306215" y="426814"/>
                  </a:lnTo>
                  <a:cubicBezTo>
                    <a:pt x="307487" y="398409"/>
                    <a:pt x="330752" y="376537"/>
                    <a:pt x="357925" y="376537"/>
                  </a:cubicBezTo>
                  <a:cubicBezTo>
                    <a:pt x="361833" y="376537"/>
                    <a:pt x="364378" y="377808"/>
                    <a:pt x="367013" y="377808"/>
                  </a:cubicBezTo>
                  <a:cubicBezTo>
                    <a:pt x="369558" y="375176"/>
                    <a:pt x="372103" y="371364"/>
                    <a:pt x="376010" y="368733"/>
                  </a:cubicBezTo>
                  <a:cubicBezTo>
                    <a:pt x="432901" y="314554"/>
                    <a:pt x="479431" y="256472"/>
                    <a:pt x="511694" y="203564"/>
                  </a:cubicBezTo>
                  <a:cubicBezTo>
                    <a:pt x="502697" y="189316"/>
                    <a:pt x="492336" y="173888"/>
                    <a:pt x="479431" y="161001"/>
                  </a:cubicBezTo>
                  <a:cubicBezTo>
                    <a:pt x="435446" y="115807"/>
                    <a:pt x="377283" y="89942"/>
                    <a:pt x="313940" y="88672"/>
                  </a:cubicBezTo>
                  <a:cubicBezTo>
                    <a:pt x="312667" y="89942"/>
                    <a:pt x="311395" y="88672"/>
                    <a:pt x="308850" y="88672"/>
                  </a:cubicBezTo>
                  <a:close/>
                  <a:moveTo>
                    <a:pt x="508195" y="50783"/>
                  </a:moveTo>
                  <a:cubicBezTo>
                    <a:pt x="490110" y="51917"/>
                    <a:pt x="466527" y="57725"/>
                    <a:pt x="438081" y="69341"/>
                  </a:cubicBezTo>
                  <a:cubicBezTo>
                    <a:pt x="466527" y="83499"/>
                    <a:pt x="492336" y="102920"/>
                    <a:pt x="515602" y="126152"/>
                  </a:cubicBezTo>
                  <a:cubicBezTo>
                    <a:pt x="523326" y="135137"/>
                    <a:pt x="531142" y="144212"/>
                    <a:pt x="537594" y="153196"/>
                  </a:cubicBezTo>
                  <a:cubicBezTo>
                    <a:pt x="547955" y="128693"/>
                    <a:pt x="554407" y="108002"/>
                    <a:pt x="554407" y="89942"/>
                  </a:cubicBezTo>
                  <a:cubicBezTo>
                    <a:pt x="554407" y="77055"/>
                    <a:pt x="551772" y="66710"/>
                    <a:pt x="545319" y="60266"/>
                  </a:cubicBezTo>
                  <a:cubicBezTo>
                    <a:pt x="538866" y="53188"/>
                    <a:pt x="526280" y="49648"/>
                    <a:pt x="508195" y="50783"/>
                  </a:cubicBezTo>
                  <a:close/>
                  <a:moveTo>
                    <a:pt x="500572" y="756"/>
                  </a:moveTo>
                  <a:cubicBezTo>
                    <a:pt x="536594" y="-2647"/>
                    <a:pt x="565358" y="5407"/>
                    <a:pt x="584125" y="25418"/>
                  </a:cubicBezTo>
                  <a:cubicBezTo>
                    <a:pt x="599665" y="42207"/>
                    <a:pt x="607390" y="64169"/>
                    <a:pt x="607390" y="91303"/>
                  </a:cubicBezTo>
                  <a:cubicBezTo>
                    <a:pt x="607390" y="124791"/>
                    <a:pt x="593122" y="164813"/>
                    <a:pt x="569857" y="207466"/>
                  </a:cubicBezTo>
                  <a:cubicBezTo>
                    <a:pt x="586669" y="244856"/>
                    <a:pt x="595757" y="286148"/>
                    <a:pt x="594485" y="328711"/>
                  </a:cubicBezTo>
                  <a:cubicBezTo>
                    <a:pt x="591850" y="482354"/>
                    <a:pt x="463891" y="607501"/>
                    <a:pt x="308850" y="607501"/>
                  </a:cubicBezTo>
                  <a:lnTo>
                    <a:pt x="302307" y="607501"/>
                  </a:lnTo>
                  <a:cubicBezTo>
                    <a:pt x="253232" y="606231"/>
                    <a:pt x="206702" y="592073"/>
                    <a:pt x="165351" y="568841"/>
                  </a:cubicBezTo>
                  <a:cubicBezTo>
                    <a:pt x="138178" y="579187"/>
                    <a:pt x="113641" y="584269"/>
                    <a:pt x="90376" y="584269"/>
                  </a:cubicBezTo>
                  <a:cubicBezTo>
                    <a:pt x="63203" y="584269"/>
                    <a:pt x="39937" y="576555"/>
                    <a:pt x="21852" y="558495"/>
                  </a:cubicBezTo>
                  <a:cubicBezTo>
                    <a:pt x="-10410" y="524917"/>
                    <a:pt x="-6593" y="465565"/>
                    <a:pt x="30940" y="388154"/>
                  </a:cubicBezTo>
                  <a:cubicBezTo>
                    <a:pt x="24488" y="364921"/>
                    <a:pt x="21852" y="341689"/>
                    <a:pt x="23125" y="317095"/>
                  </a:cubicBezTo>
                  <a:cubicBezTo>
                    <a:pt x="27032" y="163542"/>
                    <a:pt x="154991" y="38304"/>
                    <a:pt x="308850" y="38304"/>
                  </a:cubicBezTo>
                  <a:lnTo>
                    <a:pt x="315303" y="38304"/>
                  </a:lnTo>
                  <a:cubicBezTo>
                    <a:pt x="335932" y="38304"/>
                    <a:pt x="355381" y="40936"/>
                    <a:pt x="373466" y="44838"/>
                  </a:cubicBezTo>
                  <a:cubicBezTo>
                    <a:pt x="421269" y="19020"/>
                    <a:pt x="464550" y="4159"/>
                    <a:pt x="500572" y="756"/>
                  </a:cubicBezTo>
                  <a:close/>
                </a:path>
              </a:pathLst>
            </a:custGeom>
            <a:solidFill>
              <a:srgbClr val="F39900"/>
            </a:solidFill>
            <a:ln>
              <a:noFill/>
            </a:ln>
            <a:effectLst>
              <a:outerShdw blurRad="444500" sx="101000" sy="101000" algn="ctr" rotWithShape="0">
                <a:schemeClr val="bg1">
                  <a:lumMod val="75000"/>
                  <a:alpha val="9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7500"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235200" y="829310"/>
            <a:ext cx="259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600" dirty="0">
                <a:solidFill>
                  <a:srgbClr val="F39900"/>
                </a:solidFill>
                <a:cs typeface="+mn-ea"/>
                <a:sym typeface="+mn-lt"/>
              </a:rPr>
              <a:t>formula ONE</a:t>
            </a:r>
            <a:endParaRPr lang="zh-CN" altLang="en-US" b="1" spc="600" dirty="0">
              <a:solidFill>
                <a:srgbClr val="F39900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380" y="290830"/>
            <a:ext cx="4556760" cy="4114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985" y="290830"/>
            <a:ext cx="4556760" cy="411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145" y="417830"/>
            <a:ext cx="4556760" cy="411480"/>
          </a:xfrm>
          <a:prstGeom prst="rect">
            <a:avLst/>
          </a:prstGeom>
        </p:spPr>
      </p:pic>
      <p:pic>
        <p:nvPicPr>
          <p:cNvPr id="39" name="图片 1" descr="IMG_2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980" y="1450975"/>
            <a:ext cx="3455670" cy="721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7884160" y="890270"/>
            <a:ext cx="259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600" dirty="0">
                <a:solidFill>
                  <a:srgbClr val="F39900"/>
                </a:solidFill>
                <a:cs typeface="+mn-ea"/>
                <a:sym typeface="+mn-lt"/>
              </a:rPr>
              <a:t>formula </a:t>
            </a:r>
            <a:r>
              <a:rPr lang="en-US" b="1" spc="600" dirty="0">
                <a:solidFill>
                  <a:srgbClr val="F39900"/>
                </a:solidFill>
                <a:cs typeface="+mn-ea"/>
                <a:sym typeface="+mn-lt"/>
              </a:rPr>
              <a:t>TWO</a:t>
            </a:r>
          </a:p>
        </p:txBody>
      </p:sp>
      <p:pic>
        <p:nvPicPr>
          <p:cNvPr id="42" name="图片 3" descr="IMG_2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385" y="1536700"/>
            <a:ext cx="4231005" cy="549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7529830" y="4928235"/>
            <a:ext cx="41427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R</a:t>
            </a:r>
            <a:r>
              <a:rPr lang="en-US" altLang="zh-CN"/>
              <a:t>'</a:t>
            </a:r>
            <a:r>
              <a:rPr lang="zh-CN" altLang="en-US"/>
              <a:t>a：A玩家进行了一场比赛之后的积分</a:t>
            </a:r>
          </a:p>
          <a:p>
            <a:r>
              <a:rPr lang="zh-CN" altLang="en-US"/>
              <a:t>其中 K 值是一个常量系数，按照国际象棋里的标准， K 值对于大师选手为16，对于一般选手是32。K值的大小直接关系到一局游戏结束，根据胜负关系计算出的积分变化值。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9558428" y="1690849"/>
            <a:ext cx="2338088" cy="173815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2182" y="695230"/>
            <a:ext cx="539763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zh-CN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2.3 </a:t>
            </a:r>
            <a:r>
              <a:rPr lang="zh-CN" altLang="en-US" dirty="0">
                <a:solidFill>
                  <a:srgbClr val="F39900"/>
                </a:solidFill>
                <a:latin typeface="+mn-lt"/>
                <a:ea typeface="+mn-ea"/>
                <a:cs typeface="+mn-ea"/>
                <a:sym typeface="+mn-lt"/>
              </a:rPr>
              <a:t>影响玩家信誉积分的相关规则</a:t>
            </a:r>
          </a:p>
        </p:txBody>
      </p:sp>
      <p:sp>
        <p:nvSpPr>
          <p:cNvPr id="7" name="图文框 6"/>
          <p:cNvSpPr/>
          <p:nvPr/>
        </p:nvSpPr>
        <p:spPr>
          <a:xfrm rot="5400000" flipV="1">
            <a:off x="2581157" y="-1709785"/>
            <a:ext cx="918116" cy="5270425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411943">
            <a:off x="984468" y="2822540"/>
            <a:ext cx="3061372" cy="31740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4093270" y="2058270"/>
            <a:ext cx="1029684" cy="10418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3874839" y="3069781"/>
            <a:ext cx="436862" cy="442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4150" y="276860"/>
            <a:ext cx="4556760" cy="411480"/>
          </a:xfrm>
          <a:prstGeom prst="rect">
            <a:avLst/>
          </a:prstGeom>
        </p:spPr>
      </p:pic>
      <p:pic>
        <p:nvPicPr>
          <p:cNvPr id="5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188" y="1305374"/>
            <a:ext cx="8282812" cy="555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DA3E03-9728-4F53-9BC0-DED356191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1" y="3930628"/>
            <a:ext cx="3481209" cy="2353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辛德拉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u4r0g5qe">
      <a:majorFont>
        <a:latin typeface=""/>
        <a:ea typeface="华文宋体"/>
        <a:cs typeface=""/>
      </a:majorFont>
      <a:minorFont>
        <a:latin typeface=""/>
        <a:ea typeface="华文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698</TotalTime>
  <Words>1652</Words>
  <Application>Microsoft Office PowerPoint</Application>
  <PresentationFormat>宽屏</PresentationFormat>
  <Paragraphs>240</Paragraphs>
  <Slides>49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Open Sans</vt:lpstr>
      <vt:lpstr>等线</vt:lpstr>
      <vt:lpstr>思源黑体 CN Bold</vt:lpstr>
      <vt:lpstr>思源黑体 CN Regular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孟菲斯</dc:title>
  <dc:creator>第一PPT</dc:creator>
  <cp:keywords>www.1ppt.com</cp:keywords>
  <dc:description>www.1ppt.com</dc:description>
  <cp:lastModifiedBy>余 先刚</cp:lastModifiedBy>
  <cp:revision>326</cp:revision>
  <dcterms:created xsi:type="dcterms:W3CDTF">2017-08-18T03:02:00Z</dcterms:created>
  <dcterms:modified xsi:type="dcterms:W3CDTF">2019-12-09T13:01:30Z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